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63"/>
  </p:notesMasterIdLst>
  <p:sldIdLst>
    <p:sldId id="810" r:id="rId2"/>
    <p:sldId id="1033" r:id="rId3"/>
    <p:sldId id="1034" r:id="rId4"/>
    <p:sldId id="1035" r:id="rId5"/>
    <p:sldId id="1032" r:id="rId6"/>
    <p:sldId id="1037" r:id="rId7"/>
    <p:sldId id="1042" r:id="rId8"/>
    <p:sldId id="1038" r:id="rId9"/>
    <p:sldId id="1039" r:id="rId10"/>
    <p:sldId id="289" r:id="rId11"/>
    <p:sldId id="1043" r:id="rId12"/>
    <p:sldId id="301" r:id="rId13"/>
    <p:sldId id="1040" r:id="rId14"/>
    <p:sldId id="1041" r:id="rId15"/>
    <p:sldId id="1046" r:id="rId16"/>
    <p:sldId id="776" r:id="rId17"/>
    <p:sldId id="647" r:id="rId18"/>
    <p:sldId id="1044" r:id="rId19"/>
    <p:sldId id="1045" r:id="rId20"/>
    <p:sldId id="1047" r:id="rId21"/>
    <p:sldId id="1048" r:id="rId22"/>
    <p:sldId id="1049" r:id="rId23"/>
    <p:sldId id="524" r:id="rId24"/>
    <p:sldId id="525" r:id="rId25"/>
    <p:sldId id="526" r:id="rId26"/>
    <p:sldId id="1050" r:id="rId27"/>
    <p:sldId id="1051" r:id="rId28"/>
    <p:sldId id="1052" r:id="rId29"/>
    <p:sldId id="777" r:id="rId30"/>
    <p:sldId id="860" r:id="rId31"/>
    <p:sldId id="861" r:id="rId32"/>
    <p:sldId id="862" r:id="rId33"/>
    <p:sldId id="778" r:id="rId34"/>
    <p:sldId id="656" r:id="rId35"/>
    <p:sldId id="1053" r:id="rId36"/>
    <p:sldId id="1055" r:id="rId37"/>
    <p:sldId id="1054" r:id="rId38"/>
    <p:sldId id="879" r:id="rId39"/>
    <p:sldId id="880" r:id="rId40"/>
    <p:sldId id="881" r:id="rId41"/>
    <p:sldId id="882" r:id="rId42"/>
    <p:sldId id="883" r:id="rId43"/>
    <p:sldId id="837" r:id="rId44"/>
    <p:sldId id="888" r:id="rId45"/>
    <p:sldId id="851" r:id="rId46"/>
    <p:sldId id="878" r:id="rId47"/>
    <p:sldId id="889" r:id="rId48"/>
    <p:sldId id="281" r:id="rId49"/>
    <p:sldId id="891" r:id="rId50"/>
    <p:sldId id="313" r:id="rId51"/>
    <p:sldId id="894" r:id="rId52"/>
    <p:sldId id="896" r:id="rId53"/>
    <p:sldId id="806" r:id="rId54"/>
    <p:sldId id="295" r:id="rId55"/>
    <p:sldId id="316" r:id="rId56"/>
    <p:sldId id="304" r:id="rId57"/>
    <p:sldId id="308" r:id="rId58"/>
    <p:sldId id="298" r:id="rId59"/>
    <p:sldId id="305" r:id="rId60"/>
    <p:sldId id="807" r:id="rId61"/>
    <p:sldId id="49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21260" autoAdjust="0"/>
    <p:restoredTop sz="94660"/>
  </p:normalViewPr>
  <p:slideViewPr>
    <p:cSldViewPr>
      <p:cViewPr varScale="1">
        <p:scale>
          <a:sx n="62" d="100"/>
          <a:sy n="62" d="100"/>
        </p:scale>
        <p:origin x="1184" y="5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Trai</c:v>
                </c:pt>
              </c:strCache>
            </c:strRef>
          </c:tx>
          <c:spPr>
            <a:solidFill>
              <a:srgbClr val="B40C54"/>
            </a:solidFill>
          </c:spPr>
          <c:dLbls>
            <c:spPr>
              <a:noFill/>
              <a:ln>
                <a:noFill/>
              </a:ln>
              <a:effectLst/>
            </c:spPr>
            <c:txPr>
              <a:bodyPr/>
              <a:lstStyle/>
              <a:p>
                <a:pPr>
                  <a:defRPr sz="1400" b="1">
                    <a:solidFill>
                      <a:srgbClr val="B40C54"/>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3"/>
                <c:pt idx="0">
                  <c:v>Thành thị</c:v>
                </c:pt>
                <c:pt idx="1">
                  <c:v>Nông thôn</c:v>
                </c:pt>
                <c:pt idx="2">
                  <c:v>Miền núi</c:v>
                </c:pt>
              </c:strCache>
            </c:strRef>
          </c:cat>
          <c:val>
            <c:numRef>
              <c:f>Sheet1!$B$2:$B$5</c:f>
              <c:numCache>
                <c:formatCode>General</c:formatCode>
                <c:ptCount val="4"/>
                <c:pt idx="0">
                  <c:v>8.5</c:v>
                </c:pt>
                <c:pt idx="1">
                  <c:v>12.6</c:v>
                </c:pt>
                <c:pt idx="2">
                  <c:v>14.8</c:v>
                </c:pt>
              </c:numCache>
            </c:numRef>
          </c:val>
          <c:extLst xmlns:c16r2="http://schemas.microsoft.com/office/drawing/2015/06/chart">
            <c:ext xmlns:c16="http://schemas.microsoft.com/office/drawing/2014/chart" uri="{C3380CC4-5D6E-409C-BE32-E72D297353CC}">
              <c16:uniqueId val="{00000000-8E4C-4668-B5A8-C5EBC3654938}"/>
            </c:ext>
          </c:extLst>
        </c:ser>
        <c:ser>
          <c:idx val="1"/>
          <c:order val="1"/>
          <c:tx>
            <c:strRef>
              <c:f>Sheet1!$C$1</c:f>
              <c:strCache>
                <c:ptCount val="1"/>
                <c:pt idx="0">
                  <c:v>Gái</c:v>
                </c:pt>
              </c:strCache>
            </c:strRef>
          </c:tx>
          <c:spPr>
            <a:solidFill>
              <a:srgbClr val="000066"/>
            </a:solidFill>
          </c:spPr>
          <c:dLbls>
            <c:spPr>
              <a:noFill/>
              <a:ln>
                <a:noFill/>
              </a:ln>
              <a:effectLst/>
            </c:spPr>
            <c:txPr>
              <a:bodyPr/>
              <a:lstStyle/>
              <a:p>
                <a:pPr>
                  <a:defRPr sz="1400" b="1">
                    <a:solidFill>
                      <a:srgbClr val="000066"/>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3"/>
                <c:pt idx="0">
                  <c:v>Thành thị</c:v>
                </c:pt>
                <c:pt idx="1">
                  <c:v>Nông thôn</c:v>
                </c:pt>
                <c:pt idx="2">
                  <c:v>Miền núi</c:v>
                </c:pt>
              </c:strCache>
            </c:strRef>
          </c:cat>
          <c:val>
            <c:numRef>
              <c:f>Sheet1!$C$2:$C$5</c:f>
              <c:numCache>
                <c:formatCode>General</c:formatCode>
                <c:ptCount val="4"/>
                <c:pt idx="0">
                  <c:v>7.7</c:v>
                </c:pt>
                <c:pt idx="1">
                  <c:v>13.7</c:v>
                </c:pt>
                <c:pt idx="2">
                  <c:v>17.600000000000001</c:v>
                </c:pt>
              </c:numCache>
            </c:numRef>
          </c:val>
          <c:extLst xmlns:c16r2="http://schemas.microsoft.com/office/drawing/2015/06/chart">
            <c:ext xmlns:c16="http://schemas.microsoft.com/office/drawing/2014/chart" uri="{C3380CC4-5D6E-409C-BE32-E72D297353CC}">
              <c16:uniqueId val="{00000001-8E4C-4668-B5A8-C5EBC3654938}"/>
            </c:ext>
          </c:extLst>
        </c:ser>
        <c:ser>
          <c:idx val="2"/>
          <c:order val="2"/>
          <c:tx>
            <c:strRef>
              <c:f>Sheet1!$D$1</c:f>
              <c:strCache>
                <c:ptCount val="1"/>
                <c:pt idx="0">
                  <c:v>Column1</c:v>
                </c:pt>
              </c:strCache>
            </c:strRef>
          </c:tx>
          <c:cat>
            <c:strRef>
              <c:f>Sheet1!$A$2:$A$5</c:f>
              <c:strCache>
                <c:ptCount val="3"/>
                <c:pt idx="0">
                  <c:v>Thành thị</c:v>
                </c:pt>
                <c:pt idx="1">
                  <c:v>Nông thôn</c:v>
                </c:pt>
                <c:pt idx="2">
                  <c:v>Miền núi</c:v>
                </c:pt>
              </c:strCache>
            </c:strRef>
          </c:cat>
          <c:val>
            <c:numRef>
              <c:f>Sheet1!$D$2:$D$5</c:f>
            </c:numRef>
          </c:val>
          <c:extLst xmlns:c16r2="http://schemas.microsoft.com/office/drawing/2015/06/chart">
            <c:ext xmlns:c16="http://schemas.microsoft.com/office/drawing/2014/chart" uri="{C3380CC4-5D6E-409C-BE32-E72D297353CC}">
              <c16:uniqueId val="{00000002-8E4C-4668-B5A8-C5EBC3654938}"/>
            </c:ext>
          </c:extLst>
        </c:ser>
        <c:dLbls/>
        <c:axId val="83442304"/>
        <c:axId val="83452288"/>
      </c:barChart>
      <c:catAx>
        <c:axId val="83442304"/>
        <c:scaling>
          <c:orientation val="minMax"/>
        </c:scaling>
        <c:axPos val="b"/>
        <c:numFmt formatCode="General" sourceLinked="0"/>
        <c:tickLblPos val="nextTo"/>
        <c:txPr>
          <a:bodyPr/>
          <a:lstStyle/>
          <a:p>
            <a:pPr>
              <a:defRPr>
                <a:solidFill>
                  <a:srgbClr val="FF0000"/>
                </a:solidFill>
              </a:defRPr>
            </a:pPr>
            <a:endParaRPr lang="en-US"/>
          </a:p>
        </c:txPr>
        <c:crossAx val="83452288"/>
        <c:crosses val="autoZero"/>
        <c:auto val="1"/>
        <c:lblAlgn val="ctr"/>
        <c:lblOffset val="100"/>
      </c:catAx>
      <c:valAx>
        <c:axId val="83452288"/>
        <c:scaling>
          <c:orientation val="minMax"/>
        </c:scaling>
        <c:axPos val="l"/>
        <c:majorGridlines/>
        <c:numFmt formatCode="General" sourceLinked="1"/>
        <c:tickLblPos val="nextTo"/>
        <c:txPr>
          <a:bodyPr/>
          <a:lstStyle/>
          <a:p>
            <a:pPr>
              <a:defRPr>
                <a:solidFill>
                  <a:srgbClr val="FF0000"/>
                </a:solidFill>
              </a:defRPr>
            </a:pPr>
            <a:endParaRPr lang="en-US"/>
          </a:p>
        </c:txPr>
        <c:crossAx val="83442304"/>
        <c:crosses val="autoZero"/>
        <c:crossBetween val="between"/>
      </c:valAx>
      <c:spPr>
        <a:solidFill>
          <a:srgbClr val="FFFFFF"/>
        </a:solidFill>
        <a:ln>
          <a:solidFill>
            <a:schemeClr val="bg1"/>
          </a:solidFill>
        </a:ln>
      </c:spPr>
    </c:plotArea>
    <c:legend>
      <c:legendPos val="r"/>
      <c:layout>
        <c:manualLayout>
          <c:xMode val="edge"/>
          <c:yMode val="edge"/>
          <c:x val="0.87896750753378561"/>
          <c:y val="0.42729867654684944"/>
          <c:w val="0.1117732332069608"/>
          <c:h val="0.14540242595885119"/>
        </c:manualLayout>
      </c:layout>
      <c:txPr>
        <a:bodyPr/>
        <a:lstStyle/>
        <a:p>
          <a:pPr>
            <a:defRPr>
              <a:solidFill>
                <a:srgbClr val="FF0000"/>
              </a:solidFill>
            </a:defRPr>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Trai</c:v>
                </c:pt>
              </c:strCache>
            </c:strRef>
          </c:tx>
          <c:spPr>
            <a:solidFill>
              <a:srgbClr val="B40C54"/>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Sheet1!$A$2:$A$5</c:f>
              <c:strCache>
                <c:ptCount val="3"/>
                <c:pt idx="0">
                  <c:v>Thành thị</c:v>
                </c:pt>
                <c:pt idx="1">
                  <c:v>Nông thôn</c:v>
                </c:pt>
                <c:pt idx="2">
                  <c:v>Miền núi</c:v>
                </c:pt>
              </c:strCache>
            </c:strRef>
          </c:cat>
          <c:val>
            <c:numRef>
              <c:f>Sheet1!$B$2:$B$5</c:f>
              <c:numCache>
                <c:formatCode>General</c:formatCode>
                <c:ptCount val="4"/>
                <c:pt idx="0">
                  <c:v>22</c:v>
                </c:pt>
                <c:pt idx="1">
                  <c:v>27.8</c:v>
                </c:pt>
                <c:pt idx="2">
                  <c:v>32.5</c:v>
                </c:pt>
              </c:numCache>
            </c:numRef>
          </c:val>
          <c:extLst xmlns:c16r2="http://schemas.microsoft.com/office/drawing/2015/06/chart">
            <c:ext xmlns:c16="http://schemas.microsoft.com/office/drawing/2014/chart" uri="{C3380CC4-5D6E-409C-BE32-E72D297353CC}">
              <c16:uniqueId val="{00000000-E9D9-430A-BF0F-6010C2670E86}"/>
            </c:ext>
          </c:extLst>
        </c:ser>
        <c:ser>
          <c:idx val="1"/>
          <c:order val="1"/>
          <c:tx>
            <c:strRef>
              <c:f>Sheet1!$C$1</c:f>
              <c:strCache>
                <c:ptCount val="1"/>
                <c:pt idx="0">
                  <c:v>Gái</c:v>
                </c:pt>
              </c:strCache>
            </c:strRef>
          </c:tx>
          <c:spPr>
            <a:solidFill>
              <a:srgbClr val="000066"/>
            </a:solidFill>
          </c:spPr>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Sheet1!$A$2:$A$5</c:f>
              <c:strCache>
                <c:ptCount val="3"/>
                <c:pt idx="0">
                  <c:v>Thành thị</c:v>
                </c:pt>
                <c:pt idx="1">
                  <c:v>Nông thôn</c:v>
                </c:pt>
                <c:pt idx="2">
                  <c:v>Miền núi</c:v>
                </c:pt>
              </c:strCache>
            </c:strRef>
          </c:cat>
          <c:val>
            <c:numRef>
              <c:f>Sheet1!$C$2:$C$5</c:f>
              <c:numCache>
                <c:formatCode>General</c:formatCode>
                <c:ptCount val="4"/>
                <c:pt idx="0">
                  <c:v>22.5</c:v>
                </c:pt>
                <c:pt idx="1">
                  <c:v>29</c:v>
                </c:pt>
                <c:pt idx="2">
                  <c:v>29.6</c:v>
                </c:pt>
              </c:numCache>
            </c:numRef>
          </c:val>
          <c:extLst xmlns:c16r2="http://schemas.microsoft.com/office/drawing/2015/06/chart">
            <c:ext xmlns:c16="http://schemas.microsoft.com/office/drawing/2014/chart" uri="{C3380CC4-5D6E-409C-BE32-E72D297353CC}">
              <c16:uniqueId val="{00000001-E9D9-430A-BF0F-6010C2670E86}"/>
            </c:ext>
          </c:extLst>
        </c:ser>
        <c:ser>
          <c:idx val="2"/>
          <c:order val="2"/>
          <c:tx>
            <c:strRef>
              <c:f>Sheet1!$D$1</c:f>
              <c:strCache>
                <c:ptCount val="1"/>
                <c:pt idx="0">
                  <c:v>Column1</c:v>
                </c:pt>
              </c:strCache>
            </c:strRef>
          </c:tx>
          <c:cat>
            <c:strRef>
              <c:f>Sheet1!$A$2:$A$5</c:f>
              <c:strCache>
                <c:ptCount val="3"/>
                <c:pt idx="0">
                  <c:v>Thành thị</c:v>
                </c:pt>
                <c:pt idx="1">
                  <c:v>Nông thôn</c:v>
                </c:pt>
                <c:pt idx="2">
                  <c:v>Miền núi</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E9D9-430A-BF0F-6010C2670E86}"/>
            </c:ext>
          </c:extLst>
        </c:ser>
        <c:dLbls/>
        <c:axId val="83953536"/>
        <c:axId val="83955072"/>
      </c:barChart>
      <c:catAx>
        <c:axId val="83953536"/>
        <c:scaling>
          <c:orientation val="minMax"/>
        </c:scaling>
        <c:axPos val="b"/>
        <c:numFmt formatCode="General" sourceLinked="0"/>
        <c:tickLblPos val="nextTo"/>
        <c:crossAx val="83955072"/>
        <c:crosses val="autoZero"/>
        <c:auto val="1"/>
        <c:lblAlgn val="ctr"/>
        <c:lblOffset val="100"/>
      </c:catAx>
      <c:valAx>
        <c:axId val="83955072"/>
        <c:scaling>
          <c:orientation val="minMax"/>
        </c:scaling>
        <c:axPos val="l"/>
        <c:majorGridlines/>
        <c:numFmt formatCode="General" sourceLinked="1"/>
        <c:tickLblPos val="nextTo"/>
        <c:crossAx val="83953536"/>
        <c:crosses val="autoZero"/>
        <c:crossBetween val="between"/>
      </c:valAx>
      <c:spPr>
        <a:solidFill>
          <a:srgbClr val="FFFFFF"/>
        </a:solidFill>
        <a:ln>
          <a:solidFill>
            <a:schemeClr val="bg1"/>
          </a:solidFill>
        </a:ln>
      </c:spPr>
    </c:plotArea>
    <c:legend>
      <c:legendPos val="r"/>
      <c:legendEntry>
        <c:idx val="2"/>
        <c:delete val="1"/>
      </c:legendEntry>
      <c:layout>
        <c:manualLayout>
          <c:xMode val="edge"/>
          <c:yMode val="edge"/>
          <c:x val="0.87896750753378572"/>
          <c:y val="0.4272986765468495"/>
          <c:w val="0.1117732332069608"/>
          <c:h val="0.14540242595885119"/>
        </c:manualLayout>
      </c:layout>
    </c:legend>
    <c:plotVisOnly val="1"/>
    <c:dispBlanksAs val="gap"/>
  </c:chart>
  <c:txPr>
    <a:bodyPr/>
    <a:lstStyle/>
    <a:p>
      <a:pPr>
        <a:defRPr sz="1800">
          <a:solidFill>
            <a:srgbClr val="FF0000"/>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Sheet1!$B$1</c:f>
              <c:strCache>
                <c:ptCount val="1"/>
                <c:pt idx="0">
                  <c:v>Trai</c:v>
                </c:pt>
              </c:strCache>
            </c:strRef>
          </c:tx>
          <c:spPr>
            <a:solidFill>
              <a:srgbClr val="B40C54"/>
            </a:solidFill>
          </c:spPr>
          <c:dLbls>
            <c:spPr>
              <a:noFill/>
              <a:ln>
                <a:noFill/>
              </a:ln>
              <a:effectLst/>
            </c:spPr>
            <c:txPr>
              <a:bodyPr/>
              <a:lstStyle/>
              <a:p>
                <a:pPr>
                  <a:defRPr sz="1400" b="1">
                    <a:solidFill>
                      <a:srgbClr val="B40C54"/>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3"/>
                <c:pt idx="0">
                  <c:v>Thành thị</c:v>
                </c:pt>
                <c:pt idx="1">
                  <c:v>Nông thôn</c:v>
                </c:pt>
                <c:pt idx="2">
                  <c:v>Miền núi</c:v>
                </c:pt>
              </c:strCache>
            </c:strRef>
          </c:cat>
          <c:val>
            <c:numRef>
              <c:f>Sheet1!$B$2:$B$5</c:f>
              <c:numCache>
                <c:formatCode>General</c:formatCode>
                <c:ptCount val="4"/>
                <c:pt idx="0">
                  <c:v>50.9</c:v>
                </c:pt>
                <c:pt idx="1">
                  <c:v>73.599999999999994</c:v>
                </c:pt>
                <c:pt idx="2">
                  <c:v>84.1</c:v>
                </c:pt>
              </c:numCache>
            </c:numRef>
          </c:val>
          <c:extLst xmlns:c16r2="http://schemas.microsoft.com/office/drawing/2015/06/chart">
            <c:ext xmlns:c16="http://schemas.microsoft.com/office/drawing/2014/chart" uri="{C3380CC4-5D6E-409C-BE32-E72D297353CC}">
              <c16:uniqueId val="{00000000-79C3-49B1-B438-70617F889056}"/>
            </c:ext>
          </c:extLst>
        </c:ser>
        <c:ser>
          <c:idx val="1"/>
          <c:order val="1"/>
          <c:tx>
            <c:strRef>
              <c:f>Sheet1!$C$1</c:f>
              <c:strCache>
                <c:ptCount val="1"/>
                <c:pt idx="0">
                  <c:v>Gái</c:v>
                </c:pt>
              </c:strCache>
            </c:strRef>
          </c:tx>
          <c:spPr>
            <a:solidFill>
              <a:srgbClr val="000066"/>
            </a:solidFill>
          </c:spPr>
          <c:dLbls>
            <c:spPr>
              <a:noFill/>
              <a:ln>
                <a:noFill/>
              </a:ln>
              <a:effectLst/>
            </c:spPr>
            <c:txPr>
              <a:bodyPr/>
              <a:lstStyle/>
              <a:p>
                <a:pPr>
                  <a:defRPr sz="1400" b="1">
                    <a:solidFill>
                      <a:srgbClr val="000066"/>
                    </a:solidFill>
                  </a:defRPr>
                </a:pPr>
                <a:endParaRPr lang="en-US"/>
              </a:p>
            </c:txPr>
            <c:showVal val="1"/>
            <c:extLst xmlns:c16r2="http://schemas.microsoft.com/office/drawing/2015/06/chart">
              <c:ext xmlns:c15="http://schemas.microsoft.com/office/drawing/2012/chart" uri="{CE6537A1-D6FC-4f65-9D91-7224C49458BB}">
                <c15:showLeaderLines val="0"/>
              </c:ext>
            </c:extLst>
          </c:dLbls>
          <c:cat>
            <c:strRef>
              <c:f>Sheet1!$A$2:$A$5</c:f>
              <c:strCache>
                <c:ptCount val="3"/>
                <c:pt idx="0">
                  <c:v>Thành thị</c:v>
                </c:pt>
                <c:pt idx="1">
                  <c:v>Nông thôn</c:v>
                </c:pt>
                <c:pt idx="2">
                  <c:v>Miền núi</c:v>
                </c:pt>
              </c:strCache>
            </c:strRef>
          </c:cat>
          <c:val>
            <c:numRef>
              <c:f>Sheet1!$C$2:$C$5</c:f>
              <c:numCache>
                <c:formatCode>General</c:formatCode>
                <c:ptCount val="4"/>
                <c:pt idx="0">
                  <c:v>48.4</c:v>
                </c:pt>
                <c:pt idx="1">
                  <c:v>69.3</c:v>
                </c:pt>
                <c:pt idx="2">
                  <c:v>77.099999999999994</c:v>
                </c:pt>
              </c:numCache>
            </c:numRef>
          </c:val>
          <c:extLst xmlns:c16r2="http://schemas.microsoft.com/office/drawing/2015/06/chart">
            <c:ext xmlns:c16="http://schemas.microsoft.com/office/drawing/2014/chart" uri="{C3380CC4-5D6E-409C-BE32-E72D297353CC}">
              <c16:uniqueId val="{00000001-79C3-49B1-B438-70617F889056}"/>
            </c:ext>
          </c:extLst>
        </c:ser>
        <c:ser>
          <c:idx val="2"/>
          <c:order val="2"/>
          <c:tx>
            <c:strRef>
              <c:f>Sheet1!$D$1</c:f>
              <c:strCache>
                <c:ptCount val="1"/>
                <c:pt idx="0">
                  <c:v>Column1</c:v>
                </c:pt>
              </c:strCache>
            </c:strRef>
          </c:tx>
          <c:cat>
            <c:strRef>
              <c:f>Sheet1!$A$2:$A$5</c:f>
              <c:strCache>
                <c:ptCount val="3"/>
                <c:pt idx="0">
                  <c:v>Thành thị</c:v>
                </c:pt>
                <c:pt idx="1">
                  <c:v>Nông thôn</c:v>
                </c:pt>
                <c:pt idx="2">
                  <c:v>Miền núi</c:v>
                </c:pt>
              </c:strCache>
            </c:str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79C3-49B1-B438-70617F889056}"/>
            </c:ext>
          </c:extLst>
        </c:ser>
        <c:dLbls/>
        <c:axId val="84907520"/>
        <c:axId val="84909056"/>
      </c:barChart>
      <c:catAx>
        <c:axId val="84907520"/>
        <c:scaling>
          <c:orientation val="minMax"/>
        </c:scaling>
        <c:axPos val="b"/>
        <c:numFmt formatCode="General" sourceLinked="0"/>
        <c:tickLblPos val="nextTo"/>
        <c:txPr>
          <a:bodyPr/>
          <a:lstStyle/>
          <a:p>
            <a:pPr>
              <a:defRPr>
                <a:solidFill>
                  <a:srgbClr val="FF0000"/>
                </a:solidFill>
              </a:defRPr>
            </a:pPr>
            <a:endParaRPr lang="en-US"/>
          </a:p>
        </c:txPr>
        <c:crossAx val="84909056"/>
        <c:crosses val="autoZero"/>
        <c:auto val="1"/>
        <c:lblAlgn val="ctr"/>
        <c:lblOffset val="100"/>
      </c:catAx>
      <c:valAx>
        <c:axId val="84909056"/>
        <c:scaling>
          <c:orientation val="minMax"/>
        </c:scaling>
        <c:axPos val="l"/>
        <c:majorGridlines/>
        <c:numFmt formatCode="General" sourceLinked="1"/>
        <c:tickLblPos val="nextTo"/>
        <c:txPr>
          <a:bodyPr/>
          <a:lstStyle/>
          <a:p>
            <a:pPr>
              <a:defRPr>
                <a:solidFill>
                  <a:srgbClr val="FF0000"/>
                </a:solidFill>
              </a:defRPr>
            </a:pPr>
            <a:endParaRPr lang="en-US"/>
          </a:p>
        </c:txPr>
        <c:crossAx val="84907520"/>
        <c:crosses val="autoZero"/>
        <c:crossBetween val="between"/>
      </c:valAx>
      <c:spPr>
        <a:solidFill>
          <a:srgbClr val="FFFFFF"/>
        </a:solidFill>
        <a:ln>
          <a:solidFill>
            <a:schemeClr val="bg1"/>
          </a:solidFill>
        </a:ln>
      </c:spPr>
    </c:plotArea>
    <c:legend>
      <c:legendPos val="r"/>
      <c:legendEntry>
        <c:idx val="2"/>
        <c:delete val="1"/>
      </c:legendEntry>
      <c:layout>
        <c:manualLayout>
          <c:xMode val="edge"/>
          <c:yMode val="edge"/>
          <c:x val="0.87896750753378583"/>
          <c:y val="0.42729867654684955"/>
          <c:w val="0.11177323320696082"/>
          <c:h val="0.14540242595885119"/>
        </c:manualLayout>
      </c:layout>
      <c:txPr>
        <a:bodyPr/>
        <a:lstStyle/>
        <a:p>
          <a:pPr>
            <a:defRPr>
              <a:solidFill>
                <a:srgbClr val="FF0000"/>
              </a:solidFill>
            </a:defRPr>
          </a:pPr>
          <a:endParaRPr lang="en-US"/>
        </a:p>
      </c:txPr>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2E32B-15D7-4A4D-BB29-D69A303633A1}"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vi-VN"/>
        </a:p>
      </dgm:t>
    </dgm:pt>
    <dgm:pt modelId="{7F3878B6-B50C-49A0-A112-E4F014519F5F}">
      <dgm:prSet phldrT="[Text]" custT="1"/>
      <dgm:spPr>
        <a:solidFill>
          <a:srgbClr val="13A538"/>
        </a:solidFill>
        <a:effectLst>
          <a:glow rad="63500">
            <a:schemeClr val="accent3">
              <a:satMod val="175000"/>
              <a:alpha val="40000"/>
            </a:schemeClr>
          </a:glow>
          <a:outerShdw blurRad="50800" dist="38100" dir="5400000" algn="t" rotWithShape="0">
            <a:prstClr val="black">
              <a:alpha val="40000"/>
            </a:prstClr>
          </a:outerShdw>
        </a:effectLst>
      </dgm:spPr>
      <dgm:t>
        <a:bodyPr/>
        <a:lstStyle/>
        <a:p>
          <a:r>
            <a:rPr lang="en-US" altLang="vi-VN" sz="2000" dirty="0" err="1">
              <a:latin typeface="Arial" panose="020B0604020202020204" pitchFamily="34" charset="0"/>
              <a:cs typeface="Arial" panose="020B0604020202020204" pitchFamily="34" charset="0"/>
            </a:rPr>
            <a:t>Biếng</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ăn</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chậm</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lớn</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còi</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cọc</a:t>
          </a:r>
          <a:endParaRPr lang="vi-VN" sz="2000" dirty="0">
            <a:latin typeface="Arial" panose="020B0604020202020204" pitchFamily="34" charset="0"/>
            <a:cs typeface="Arial" panose="020B0604020202020204" pitchFamily="34" charset="0"/>
          </a:endParaRPr>
        </a:p>
      </dgm:t>
    </dgm:pt>
    <dgm:pt modelId="{972BC46E-32EF-4F55-9EA8-5ADF7F1507FF}" type="parTrans" cxnId="{29A25591-7076-4E85-9035-5A71117F6B32}">
      <dgm:prSet/>
      <dgm:spPr/>
      <dgm:t>
        <a:bodyPr/>
        <a:lstStyle/>
        <a:p>
          <a:endParaRPr lang="vi-VN"/>
        </a:p>
      </dgm:t>
    </dgm:pt>
    <dgm:pt modelId="{427994D4-06EB-4622-9C48-35DFA2C4F2F4}" type="sibTrans" cxnId="{29A25591-7076-4E85-9035-5A71117F6B32}">
      <dgm:prSet/>
      <dgm:spPr/>
      <dgm:t>
        <a:bodyPr/>
        <a:lstStyle/>
        <a:p>
          <a:endParaRPr lang="vi-VN"/>
        </a:p>
      </dgm:t>
    </dgm:pt>
    <dgm:pt modelId="{EF9383C2-FF9C-49AB-A59B-FA677002234B}">
      <dgm:prSet phldrT="[Text]" custT="1"/>
      <dgm:spPr>
        <a:solidFill>
          <a:srgbClr val="13A538"/>
        </a:solidFill>
        <a:effectLst>
          <a:glow rad="63500">
            <a:schemeClr val="accent3">
              <a:satMod val="175000"/>
              <a:alpha val="40000"/>
            </a:schemeClr>
          </a:glow>
          <a:outerShdw blurRad="50800" dist="38100" dir="5400000" algn="t" rotWithShape="0">
            <a:prstClr val="black">
              <a:alpha val="40000"/>
            </a:prstClr>
          </a:outerShdw>
        </a:effectLst>
      </dgm:spPr>
      <dgm:t>
        <a:bodyPr/>
        <a:lstStyle/>
        <a:p>
          <a:r>
            <a:rPr lang="en-US" altLang="vi-VN" sz="2000" dirty="0" err="1">
              <a:latin typeface="Arial" panose="020B0604020202020204" pitchFamily="34" charset="0"/>
              <a:cs typeface="Arial" panose="020B0604020202020204" pitchFamily="34" charset="0"/>
            </a:rPr>
            <a:t>Móng</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tay</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khum</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hình</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thìa</a:t>
          </a:r>
          <a:endParaRPr lang="vi-VN" sz="2000" dirty="0">
            <a:latin typeface="Arial" panose="020B0604020202020204" pitchFamily="34" charset="0"/>
            <a:cs typeface="Arial" panose="020B0604020202020204" pitchFamily="34" charset="0"/>
          </a:endParaRPr>
        </a:p>
      </dgm:t>
    </dgm:pt>
    <dgm:pt modelId="{99BDAFB5-49E8-4FE4-B6CA-29ABB9DA4931}" type="sibTrans" cxnId="{42253205-A55C-45A1-8620-11EACD9EE089}">
      <dgm:prSet/>
      <dgm:spPr/>
      <dgm:t>
        <a:bodyPr/>
        <a:lstStyle/>
        <a:p>
          <a:endParaRPr lang="vi-VN"/>
        </a:p>
      </dgm:t>
    </dgm:pt>
    <dgm:pt modelId="{184E00D2-5B39-44FA-B113-0BF38EADE1F4}" type="parTrans" cxnId="{42253205-A55C-45A1-8620-11EACD9EE089}">
      <dgm:prSet/>
      <dgm:spPr/>
      <dgm:t>
        <a:bodyPr/>
        <a:lstStyle/>
        <a:p>
          <a:endParaRPr lang="vi-VN"/>
        </a:p>
      </dgm:t>
    </dgm:pt>
    <dgm:pt modelId="{D50A8189-BABF-467C-87EA-AFF84360FAE9}">
      <dgm:prSet phldrT="[Text]" custT="1"/>
      <dgm:spPr>
        <a:solidFill>
          <a:srgbClr val="13A538"/>
        </a:solidFill>
        <a:effectLst>
          <a:glow rad="63500">
            <a:schemeClr val="accent3">
              <a:satMod val="175000"/>
              <a:alpha val="40000"/>
            </a:schemeClr>
          </a:glow>
          <a:outerShdw blurRad="50800" dist="38100" dir="5400000" algn="t" rotWithShape="0">
            <a:prstClr val="black">
              <a:alpha val="40000"/>
            </a:prstClr>
          </a:outerShdw>
        </a:effectLst>
      </dgm:spPr>
      <dgm:t>
        <a:bodyPr/>
        <a:lstStyle/>
        <a:p>
          <a:r>
            <a:rPr lang="en-US" altLang="vi-VN" sz="2000" dirty="0" err="1">
              <a:latin typeface="Arial" panose="020B0604020202020204" pitchFamily="34" charset="0"/>
              <a:cs typeface="Arial" panose="020B0604020202020204" pitchFamily="34" charset="0"/>
            </a:rPr>
            <a:t>Mệt</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mỏi</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kém</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tập</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trung</a:t>
          </a:r>
          <a:endParaRPr lang="vi-VN" sz="2000" dirty="0">
            <a:latin typeface="Arial" panose="020B0604020202020204" pitchFamily="34" charset="0"/>
            <a:cs typeface="Arial" panose="020B0604020202020204" pitchFamily="34" charset="0"/>
          </a:endParaRPr>
        </a:p>
      </dgm:t>
    </dgm:pt>
    <dgm:pt modelId="{0AAD3F3B-2E4D-48F5-B6A2-DE98828E0874}" type="sibTrans" cxnId="{2D7DE549-D1E6-4A70-A231-B37055EE1712}">
      <dgm:prSet/>
      <dgm:spPr/>
      <dgm:t>
        <a:bodyPr/>
        <a:lstStyle/>
        <a:p>
          <a:endParaRPr lang="vi-VN"/>
        </a:p>
      </dgm:t>
    </dgm:pt>
    <dgm:pt modelId="{A101352A-9086-4FE4-948C-05B2263694ED}" type="parTrans" cxnId="{2D7DE549-D1E6-4A70-A231-B37055EE1712}">
      <dgm:prSet/>
      <dgm:spPr/>
      <dgm:t>
        <a:bodyPr/>
        <a:lstStyle/>
        <a:p>
          <a:endParaRPr lang="vi-VN"/>
        </a:p>
      </dgm:t>
    </dgm:pt>
    <dgm:pt modelId="{8F291959-76EC-4938-AD56-46339AD806B1}">
      <dgm:prSet custT="1"/>
      <dgm:spPr>
        <a:solidFill>
          <a:srgbClr val="13A538"/>
        </a:solidFill>
        <a:effectLst>
          <a:glow rad="63500">
            <a:schemeClr val="accent3">
              <a:satMod val="175000"/>
              <a:alpha val="40000"/>
            </a:schemeClr>
          </a:glow>
          <a:outerShdw blurRad="50800" dist="38100" dir="5400000" algn="t" rotWithShape="0">
            <a:prstClr val="black">
              <a:alpha val="40000"/>
            </a:prstClr>
          </a:outerShdw>
        </a:effectLst>
      </dgm:spPr>
      <dgm:t>
        <a:bodyPr/>
        <a:lstStyle/>
        <a:p>
          <a:r>
            <a:rPr lang="en-US" altLang="vi-VN" sz="2000" dirty="0" err="1">
              <a:latin typeface="Arial" panose="020B0604020202020204" pitchFamily="34" charset="0"/>
              <a:cs typeface="Arial" panose="020B0604020202020204" pitchFamily="34" charset="0"/>
            </a:rPr>
            <a:t>Hoa</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mắt</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chóng</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mặt</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khó</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thở</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khi</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lao</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động</a:t>
          </a:r>
          <a:endParaRPr lang="en-US" altLang="vi-VN" sz="2000" dirty="0">
            <a:latin typeface="Arial" panose="020B0604020202020204" pitchFamily="34" charset="0"/>
            <a:cs typeface="Arial" panose="020B0604020202020204" pitchFamily="34" charset="0"/>
          </a:endParaRPr>
        </a:p>
      </dgm:t>
    </dgm:pt>
    <dgm:pt modelId="{7751EA52-1BA3-46BB-99EE-AA99939B791D}" type="parTrans" cxnId="{ADCA1765-B343-432A-8DE3-865B9E1B6C13}">
      <dgm:prSet/>
      <dgm:spPr/>
      <dgm:t>
        <a:bodyPr/>
        <a:lstStyle/>
        <a:p>
          <a:endParaRPr lang="vi-VN"/>
        </a:p>
      </dgm:t>
    </dgm:pt>
    <dgm:pt modelId="{A74E1FE8-A9ED-480D-B9DF-5CEF2C6F48DF}" type="sibTrans" cxnId="{ADCA1765-B343-432A-8DE3-865B9E1B6C13}">
      <dgm:prSet/>
      <dgm:spPr/>
      <dgm:t>
        <a:bodyPr/>
        <a:lstStyle/>
        <a:p>
          <a:endParaRPr lang="vi-VN"/>
        </a:p>
      </dgm:t>
    </dgm:pt>
    <dgm:pt modelId="{77C22B6C-21B0-494D-BBB2-53BC651446E1}">
      <dgm:prSet custT="1"/>
      <dgm:spPr>
        <a:solidFill>
          <a:srgbClr val="13A538"/>
        </a:solidFill>
        <a:effectLst>
          <a:glow rad="63500">
            <a:schemeClr val="accent3">
              <a:satMod val="175000"/>
              <a:alpha val="40000"/>
            </a:schemeClr>
          </a:glow>
          <a:outerShdw blurRad="50800" dist="38100" dir="5400000" algn="t" rotWithShape="0">
            <a:prstClr val="black">
              <a:alpha val="40000"/>
            </a:prstClr>
          </a:outerShdw>
        </a:effectLst>
      </dgm:spPr>
      <dgm:t>
        <a:bodyPr/>
        <a:lstStyle/>
        <a:p>
          <a:r>
            <a:rPr lang="en-US" altLang="vi-VN" sz="2000" dirty="0">
              <a:latin typeface="Arial" panose="020B0604020202020204" pitchFamily="34" charset="0"/>
              <a:cs typeface="Arial" panose="020B0604020202020204" pitchFamily="34" charset="0"/>
            </a:rPr>
            <a:t>Da </a:t>
          </a:r>
          <a:r>
            <a:rPr lang="en-US" altLang="vi-VN" sz="2000" dirty="0" err="1">
              <a:latin typeface="Arial" panose="020B0604020202020204" pitchFamily="34" charset="0"/>
              <a:cs typeface="Arial" panose="020B0604020202020204" pitchFamily="34" charset="0"/>
            </a:rPr>
            <a:t>xanh</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Niêm</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mạc</a:t>
          </a:r>
          <a:r>
            <a:rPr lang="en-US" altLang="vi-VN" sz="2000" dirty="0">
              <a:latin typeface="Arial" panose="020B0604020202020204" pitchFamily="34" charset="0"/>
              <a:cs typeface="Arial" panose="020B0604020202020204" pitchFamily="34" charset="0"/>
            </a:rPr>
            <a:t> </a:t>
          </a:r>
          <a:r>
            <a:rPr lang="en-US" altLang="vi-VN" sz="2000" dirty="0" err="1">
              <a:latin typeface="Arial" panose="020B0604020202020204" pitchFamily="34" charset="0"/>
              <a:cs typeface="Arial" panose="020B0604020202020204" pitchFamily="34" charset="0"/>
            </a:rPr>
            <a:t>nhợt</a:t>
          </a:r>
          <a:endParaRPr lang="en-US" altLang="vi-VN" sz="2000" dirty="0">
            <a:latin typeface="Arial" panose="020B0604020202020204" pitchFamily="34" charset="0"/>
            <a:cs typeface="Arial" panose="020B0604020202020204" pitchFamily="34" charset="0"/>
          </a:endParaRPr>
        </a:p>
      </dgm:t>
    </dgm:pt>
    <dgm:pt modelId="{2A9826C5-EA01-4FE2-8394-BC89CD2C8820}" type="parTrans" cxnId="{F4B0C29F-EF89-4FF3-8058-9B4CE037EAB7}">
      <dgm:prSet/>
      <dgm:spPr/>
      <dgm:t>
        <a:bodyPr/>
        <a:lstStyle/>
        <a:p>
          <a:endParaRPr lang="vi-VN"/>
        </a:p>
      </dgm:t>
    </dgm:pt>
    <dgm:pt modelId="{426F7296-F341-4A71-B63B-2BEDE058F92F}" type="sibTrans" cxnId="{F4B0C29F-EF89-4FF3-8058-9B4CE037EAB7}">
      <dgm:prSet/>
      <dgm:spPr/>
      <dgm:t>
        <a:bodyPr/>
        <a:lstStyle/>
        <a:p>
          <a:endParaRPr lang="vi-VN"/>
        </a:p>
      </dgm:t>
    </dgm:pt>
    <dgm:pt modelId="{328D8947-8545-4D35-A903-2E207BD3ABAF}" type="pres">
      <dgm:prSet presAssocID="{0182E32B-15D7-4A4D-BB29-D69A303633A1}" presName="diagram" presStyleCnt="0">
        <dgm:presLayoutVars>
          <dgm:dir/>
          <dgm:resizeHandles val="exact"/>
        </dgm:presLayoutVars>
      </dgm:prSet>
      <dgm:spPr/>
      <dgm:t>
        <a:bodyPr/>
        <a:lstStyle/>
        <a:p>
          <a:endParaRPr lang="en-US"/>
        </a:p>
      </dgm:t>
    </dgm:pt>
    <dgm:pt modelId="{2ACB1C7F-E65A-477F-BDD2-1057C415F12E}" type="pres">
      <dgm:prSet presAssocID="{7F3878B6-B50C-49A0-A112-E4F014519F5F}" presName="node" presStyleLbl="node1" presStyleIdx="0" presStyleCnt="5">
        <dgm:presLayoutVars>
          <dgm:bulletEnabled val="1"/>
        </dgm:presLayoutVars>
      </dgm:prSet>
      <dgm:spPr/>
      <dgm:t>
        <a:bodyPr/>
        <a:lstStyle/>
        <a:p>
          <a:endParaRPr lang="en-US"/>
        </a:p>
      </dgm:t>
    </dgm:pt>
    <dgm:pt modelId="{62F10C1C-B3DA-4CBA-B694-50A96ACA8F4C}" type="pres">
      <dgm:prSet presAssocID="{427994D4-06EB-4622-9C48-35DFA2C4F2F4}" presName="sibTrans" presStyleCnt="0"/>
      <dgm:spPr/>
    </dgm:pt>
    <dgm:pt modelId="{90F3C23F-E4AC-4C85-A5C7-CF5536DD41BF}" type="pres">
      <dgm:prSet presAssocID="{D50A8189-BABF-467C-87EA-AFF84360FAE9}" presName="node" presStyleLbl="node1" presStyleIdx="1" presStyleCnt="5" custLinFactNeighborX="-2374" custLinFactNeighborY="790">
        <dgm:presLayoutVars>
          <dgm:bulletEnabled val="1"/>
        </dgm:presLayoutVars>
      </dgm:prSet>
      <dgm:spPr/>
      <dgm:t>
        <a:bodyPr/>
        <a:lstStyle/>
        <a:p>
          <a:endParaRPr lang="en-US"/>
        </a:p>
      </dgm:t>
    </dgm:pt>
    <dgm:pt modelId="{5A3E6509-ECF7-4457-9C38-CE01F93E9693}" type="pres">
      <dgm:prSet presAssocID="{0AAD3F3B-2E4D-48F5-B6A2-DE98828E0874}" presName="sibTrans" presStyleCnt="0"/>
      <dgm:spPr/>
    </dgm:pt>
    <dgm:pt modelId="{E9BE4577-6528-4451-B3FD-461561777CF1}" type="pres">
      <dgm:prSet presAssocID="{EF9383C2-FF9C-49AB-A59B-FA677002234B}" presName="node" presStyleLbl="node1" presStyleIdx="2" presStyleCnt="5">
        <dgm:presLayoutVars>
          <dgm:bulletEnabled val="1"/>
        </dgm:presLayoutVars>
      </dgm:prSet>
      <dgm:spPr/>
      <dgm:t>
        <a:bodyPr/>
        <a:lstStyle/>
        <a:p>
          <a:endParaRPr lang="en-US"/>
        </a:p>
      </dgm:t>
    </dgm:pt>
    <dgm:pt modelId="{0EA04E7B-DF71-457F-9E63-E6B26EFF7A50}" type="pres">
      <dgm:prSet presAssocID="{99BDAFB5-49E8-4FE4-B6CA-29ABB9DA4931}" presName="sibTrans" presStyleCnt="0"/>
      <dgm:spPr/>
    </dgm:pt>
    <dgm:pt modelId="{D996FE65-B640-402B-ABB1-95EB10644F67}" type="pres">
      <dgm:prSet presAssocID="{8F291959-76EC-4938-AD56-46339AD806B1}" presName="node" presStyleLbl="node1" presStyleIdx="3" presStyleCnt="5">
        <dgm:presLayoutVars>
          <dgm:bulletEnabled val="1"/>
        </dgm:presLayoutVars>
      </dgm:prSet>
      <dgm:spPr/>
      <dgm:t>
        <a:bodyPr/>
        <a:lstStyle/>
        <a:p>
          <a:endParaRPr lang="en-US"/>
        </a:p>
      </dgm:t>
    </dgm:pt>
    <dgm:pt modelId="{F1ED662C-0D15-4E11-BA35-F88AE13D0BE8}" type="pres">
      <dgm:prSet presAssocID="{A74E1FE8-A9ED-480D-B9DF-5CEF2C6F48DF}" presName="sibTrans" presStyleCnt="0"/>
      <dgm:spPr/>
    </dgm:pt>
    <dgm:pt modelId="{A45D3747-B8E4-45CD-9FD6-0FAD340FFA8F}" type="pres">
      <dgm:prSet presAssocID="{77C22B6C-21B0-494D-BBB2-53BC651446E1}" presName="node" presStyleLbl="node1" presStyleIdx="4" presStyleCnt="5" custLinFactNeighborX="1202" custLinFactNeighborY="-1448">
        <dgm:presLayoutVars>
          <dgm:bulletEnabled val="1"/>
        </dgm:presLayoutVars>
      </dgm:prSet>
      <dgm:spPr/>
      <dgm:t>
        <a:bodyPr/>
        <a:lstStyle/>
        <a:p>
          <a:endParaRPr lang="en-US"/>
        </a:p>
      </dgm:t>
    </dgm:pt>
  </dgm:ptLst>
  <dgm:cxnLst>
    <dgm:cxn modelId="{60C393D2-8CDA-4527-8CBD-54C4E7FF0A7A}" type="presOf" srcId="{0182E32B-15D7-4A4D-BB29-D69A303633A1}" destId="{328D8947-8545-4D35-A903-2E207BD3ABAF}" srcOrd="0" destOrd="0" presId="urn:microsoft.com/office/officeart/2005/8/layout/default#2"/>
    <dgm:cxn modelId="{ADCA1765-B343-432A-8DE3-865B9E1B6C13}" srcId="{0182E32B-15D7-4A4D-BB29-D69A303633A1}" destId="{8F291959-76EC-4938-AD56-46339AD806B1}" srcOrd="3" destOrd="0" parTransId="{7751EA52-1BA3-46BB-99EE-AA99939B791D}" sibTransId="{A74E1FE8-A9ED-480D-B9DF-5CEF2C6F48DF}"/>
    <dgm:cxn modelId="{708F1BC5-D35E-4948-8B88-533E24451310}" type="presOf" srcId="{EF9383C2-FF9C-49AB-A59B-FA677002234B}" destId="{E9BE4577-6528-4451-B3FD-461561777CF1}" srcOrd="0" destOrd="0" presId="urn:microsoft.com/office/officeart/2005/8/layout/default#2"/>
    <dgm:cxn modelId="{F4B0C29F-EF89-4FF3-8058-9B4CE037EAB7}" srcId="{0182E32B-15D7-4A4D-BB29-D69A303633A1}" destId="{77C22B6C-21B0-494D-BBB2-53BC651446E1}" srcOrd="4" destOrd="0" parTransId="{2A9826C5-EA01-4FE2-8394-BC89CD2C8820}" sibTransId="{426F7296-F341-4A71-B63B-2BEDE058F92F}"/>
    <dgm:cxn modelId="{26304B37-3D4B-4C14-AAC3-B39A33AA4FAE}" type="presOf" srcId="{8F291959-76EC-4938-AD56-46339AD806B1}" destId="{D996FE65-B640-402B-ABB1-95EB10644F67}" srcOrd="0" destOrd="0" presId="urn:microsoft.com/office/officeart/2005/8/layout/default#2"/>
    <dgm:cxn modelId="{C414F9A6-04F1-409B-B974-FE06DDF9F83D}" type="presOf" srcId="{77C22B6C-21B0-494D-BBB2-53BC651446E1}" destId="{A45D3747-B8E4-45CD-9FD6-0FAD340FFA8F}" srcOrd="0" destOrd="0" presId="urn:microsoft.com/office/officeart/2005/8/layout/default#2"/>
    <dgm:cxn modelId="{42253205-A55C-45A1-8620-11EACD9EE089}" srcId="{0182E32B-15D7-4A4D-BB29-D69A303633A1}" destId="{EF9383C2-FF9C-49AB-A59B-FA677002234B}" srcOrd="2" destOrd="0" parTransId="{184E00D2-5B39-44FA-B113-0BF38EADE1F4}" sibTransId="{99BDAFB5-49E8-4FE4-B6CA-29ABB9DA4931}"/>
    <dgm:cxn modelId="{2D7DE549-D1E6-4A70-A231-B37055EE1712}" srcId="{0182E32B-15D7-4A4D-BB29-D69A303633A1}" destId="{D50A8189-BABF-467C-87EA-AFF84360FAE9}" srcOrd="1" destOrd="0" parTransId="{A101352A-9086-4FE4-948C-05B2263694ED}" sibTransId="{0AAD3F3B-2E4D-48F5-B6A2-DE98828E0874}"/>
    <dgm:cxn modelId="{72F7D0EC-5C2B-4EF4-B5A9-5ACAAC401BDD}" type="presOf" srcId="{D50A8189-BABF-467C-87EA-AFF84360FAE9}" destId="{90F3C23F-E4AC-4C85-A5C7-CF5536DD41BF}" srcOrd="0" destOrd="0" presId="urn:microsoft.com/office/officeart/2005/8/layout/default#2"/>
    <dgm:cxn modelId="{29A25591-7076-4E85-9035-5A71117F6B32}" srcId="{0182E32B-15D7-4A4D-BB29-D69A303633A1}" destId="{7F3878B6-B50C-49A0-A112-E4F014519F5F}" srcOrd="0" destOrd="0" parTransId="{972BC46E-32EF-4F55-9EA8-5ADF7F1507FF}" sibTransId="{427994D4-06EB-4622-9C48-35DFA2C4F2F4}"/>
    <dgm:cxn modelId="{31201600-3B3F-439E-A5F8-92CEC8720678}" type="presOf" srcId="{7F3878B6-B50C-49A0-A112-E4F014519F5F}" destId="{2ACB1C7F-E65A-477F-BDD2-1057C415F12E}" srcOrd="0" destOrd="0" presId="urn:microsoft.com/office/officeart/2005/8/layout/default#2"/>
    <dgm:cxn modelId="{8A49A6F9-F4AB-4FBF-94A8-BC43F5A1187C}" type="presParOf" srcId="{328D8947-8545-4D35-A903-2E207BD3ABAF}" destId="{2ACB1C7F-E65A-477F-BDD2-1057C415F12E}" srcOrd="0" destOrd="0" presId="urn:microsoft.com/office/officeart/2005/8/layout/default#2"/>
    <dgm:cxn modelId="{99A79662-1B73-4478-9933-B6604E609D35}" type="presParOf" srcId="{328D8947-8545-4D35-A903-2E207BD3ABAF}" destId="{62F10C1C-B3DA-4CBA-B694-50A96ACA8F4C}" srcOrd="1" destOrd="0" presId="urn:microsoft.com/office/officeart/2005/8/layout/default#2"/>
    <dgm:cxn modelId="{9135BD4E-FB39-47F4-9B96-6700A8F114F7}" type="presParOf" srcId="{328D8947-8545-4D35-A903-2E207BD3ABAF}" destId="{90F3C23F-E4AC-4C85-A5C7-CF5536DD41BF}" srcOrd="2" destOrd="0" presId="urn:microsoft.com/office/officeart/2005/8/layout/default#2"/>
    <dgm:cxn modelId="{0A1546A1-70B1-4140-BE96-BC78CF0FD236}" type="presParOf" srcId="{328D8947-8545-4D35-A903-2E207BD3ABAF}" destId="{5A3E6509-ECF7-4457-9C38-CE01F93E9693}" srcOrd="3" destOrd="0" presId="urn:microsoft.com/office/officeart/2005/8/layout/default#2"/>
    <dgm:cxn modelId="{64A75B22-9E87-4D60-BDCD-38D1D1050237}" type="presParOf" srcId="{328D8947-8545-4D35-A903-2E207BD3ABAF}" destId="{E9BE4577-6528-4451-B3FD-461561777CF1}" srcOrd="4" destOrd="0" presId="urn:microsoft.com/office/officeart/2005/8/layout/default#2"/>
    <dgm:cxn modelId="{01201478-6AE1-4832-A823-DEDDDD637E52}" type="presParOf" srcId="{328D8947-8545-4D35-A903-2E207BD3ABAF}" destId="{0EA04E7B-DF71-457F-9E63-E6B26EFF7A50}" srcOrd="5" destOrd="0" presId="urn:microsoft.com/office/officeart/2005/8/layout/default#2"/>
    <dgm:cxn modelId="{CC7B98E3-6A8F-4CDD-8DFE-1BB0D2331A95}" type="presParOf" srcId="{328D8947-8545-4D35-A903-2E207BD3ABAF}" destId="{D996FE65-B640-402B-ABB1-95EB10644F67}" srcOrd="6" destOrd="0" presId="urn:microsoft.com/office/officeart/2005/8/layout/default#2"/>
    <dgm:cxn modelId="{6FDA9C2E-E1E3-4816-8A12-5BFC23E16A71}" type="presParOf" srcId="{328D8947-8545-4D35-A903-2E207BD3ABAF}" destId="{F1ED662C-0D15-4E11-BA35-F88AE13D0BE8}" srcOrd="7" destOrd="0" presId="urn:microsoft.com/office/officeart/2005/8/layout/default#2"/>
    <dgm:cxn modelId="{2EACD3AA-1143-461D-BE2F-FA4C235079AC}" type="presParOf" srcId="{328D8947-8545-4D35-A903-2E207BD3ABAF}" destId="{A45D3747-B8E4-45CD-9FD6-0FAD340FFA8F}" srcOrd="8" destOrd="0" presId="urn:microsoft.com/office/officeart/2005/8/layout/default#2"/>
  </dgm:cxnLst>
  <dgm:bg>
    <a:effectLst>
      <a:outerShdw blurRad="76200" dir="18900000" sy="23000" kx="-1200000" algn="bl" rotWithShape="0">
        <a:prstClr val="black">
          <a:alpha val="20000"/>
        </a:prstClr>
      </a:outerShdw>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B1C7F-E65A-477F-BDD2-1057C415F12E}">
      <dsp:nvSpPr>
        <dsp:cNvPr id="0" name=""/>
        <dsp:cNvSpPr/>
      </dsp:nvSpPr>
      <dsp:spPr>
        <a:xfrm>
          <a:off x="916483" y="1984"/>
          <a:ext cx="2030015" cy="1218009"/>
        </a:xfrm>
        <a:prstGeom prst="rect">
          <a:avLst/>
        </a:prstGeom>
        <a:solidFill>
          <a:srgbClr val="13A538"/>
        </a:solidFill>
        <a:ln w="25400" cap="flat" cmpd="sng" algn="ctr">
          <a:solidFill>
            <a:schemeClr val="lt1">
              <a:hueOff val="0"/>
              <a:satOff val="0"/>
              <a:lumOff val="0"/>
              <a:alphaOff val="0"/>
            </a:schemeClr>
          </a:solidFill>
          <a:prstDash val="solid"/>
        </a:ln>
        <a:effectLst>
          <a:glow rad="63500">
            <a:schemeClr val="accent3">
              <a:satMod val="175000"/>
              <a:alpha val="40000"/>
            </a:schemeClr>
          </a:glow>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vi-VN" sz="2000" kern="1200" dirty="0" err="1">
              <a:latin typeface="Arial" panose="020B0604020202020204" pitchFamily="34" charset="0"/>
              <a:cs typeface="Arial" panose="020B0604020202020204" pitchFamily="34" charset="0"/>
            </a:rPr>
            <a:t>Biếng</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ăn</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chậm</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lớn</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còi</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cọc</a:t>
          </a:r>
          <a:endParaRPr lang="vi-VN" sz="2000" kern="1200" dirty="0">
            <a:latin typeface="Arial" panose="020B0604020202020204" pitchFamily="34" charset="0"/>
            <a:cs typeface="Arial" panose="020B0604020202020204" pitchFamily="34" charset="0"/>
          </a:endParaRPr>
        </a:p>
      </dsp:txBody>
      <dsp:txXfrm>
        <a:off x="916483" y="1984"/>
        <a:ext cx="2030015" cy="1218009"/>
      </dsp:txXfrm>
    </dsp:sp>
    <dsp:sp modelId="{90F3C23F-E4AC-4C85-A5C7-CF5536DD41BF}">
      <dsp:nvSpPr>
        <dsp:cNvPr id="0" name=""/>
        <dsp:cNvSpPr/>
      </dsp:nvSpPr>
      <dsp:spPr>
        <a:xfrm>
          <a:off x="3101308" y="11606"/>
          <a:ext cx="2030015" cy="1218009"/>
        </a:xfrm>
        <a:prstGeom prst="rect">
          <a:avLst/>
        </a:prstGeom>
        <a:solidFill>
          <a:srgbClr val="13A538"/>
        </a:solidFill>
        <a:ln w="25400" cap="flat" cmpd="sng" algn="ctr">
          <a:solidFill>
            <a:schemeClr val="lt1">
              <a:hueOff val="0"/>
              <a:satOff val="0"/>
              <a:lumOff val="0"/>
              <a:alphaOff val="0"/>
            </a:schemeClr>
          </a:solidFill>
          <a:prstDash val="solid"/>
        </a:ln>
        <a:effectLst>
          <a:glow rad="63500">
            <a:schemeClr val="accent3">
              <a:satMod val="175000"/>
              <a:alpha val="40000"/>
            </a:schemeClr>
          </a:glow>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vi-VN" sz="2000" kern="1200" dirty="0" err="1">
              <a:latin typeface="Arial" panose="020B0604020202020204" pitchFamily="34" charset="0"/>
              <a:cs typeface="Arial" panose="020B0604020202020204" pitchFamily="34" charset="0"/>
            </a:rPr>
            <a:t>Mệt</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mỏi</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kém</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tập</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trung</a:t>
          </a:r>
          <a:endParaRPr lang="vi-VN" sz="2000" kern="1200" dirty="0">
            <a:latin typeface="Arial" panose="020B0604020202020204" pitchFamily="34" charset="0"/>
            <a:cs typeface="Arial" panose="020B0604020202020204" pitchFamily="34" charset="0"/>
          </a:endParaRPr>
        </a:p>
      </dsp:txBody>
      <dsp:txXfrm>
        <a:off x="3101308" y="11606"/>
        <a:ext cx="2030015" cy="1218009"/>
      </dsp:txXfrm>
    </dsp:sp>
    <dsp:sp modelId="{E9BE4577-6528-4451-B3FD-461561777CF1}">
      <dsp:nvSpPr>
        <dsp:cNvPr id="0" name=""/>
        <dsp:cNvSpPr/>
      </dsp:nvSpPr>
      <dsp:spPr>
        <a:xfrm>
          <a:off x="916483" y="1422995"/>
          <a:ext cx="2030015" cy="1218009"/>
        </a:xfrm>
        <a:prstGeom prst="rect">
          <a:avLst/>
        </a:prstGeom>
        <a:solidFill>
          <a:srgbClr val="13A538"/>
        </a:solidFill>
        <a:ln w="25400" cap="flat" cmpd="sng" algn="ctr">
          <a:solidFill>
            <a:schemeClr val="lt1">
              <a:hueOff val="0"/>
              <a:satOff val="0"/>
              <a:lumOff val="0"/>
              <a:alphaOff val="0"/>
            </a:schemeClr>
          </a:solidFill>
          <a:prstDash val="solid"/>
        </a:ln>
        <a:effectLst>
          <a:glow rad="63500">
            <a:schemeClr val="accent3">
              <a:satMod val="175000"/>
              <a:alpha val="40000"/>
            </a:schemeClr>
          </a:glow>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vi-VN" sz="2000" kern="1200" dirty="0" err="1">
              <a:latin typeface="Arial" panose="020B0604020202020204" pitchFamily="34" charset="0"/>
              <a:cs typeface="Arial" panose="020B0604020202020204" pitchFamily="34" charset="0"/>
            </a:rPr>
            <a:t>Móng</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tay</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khum</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hình</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thìa</a:t>
          </a:r>
          <a:endParaRPr lang="vi-VN" sz="2000" kern="1200" dirty="0">
            <a:latin typeface="Arial" panose="020B0604020202020204" pitchFamily="34" charset="0"/>
            <a:cs typeface="Arial" panose="020B0604020202020204" pitchFamily="34" charset="0"/>
          </a:endParaRPr>
        </a:p>
      </dsp:txBody>
      <dsp:txXfrm>
        <a:off x="916483" y="1422995"/>
        <a:ext cx="2030015" cy="1218009"/>
      </dsp:txXfrm>
    </dsp:sp>
    <dsp:sp modelId="{D996FE65-B640-402B-ABB1-95EB10644F67}">
      <dsp:nvSpPr>
        <dsp:cNvPr id="0" name=""/>
        <dsp:cNvSpPr/>
      </dsp:nvSpPr>
      <dsp:spPr>
        <a:xfrm>
          <a:off x="3149500" y="1422995"/>
          <a:ext cx="2030015" cy="1218009"/>
        </a:xfrm>
        <a:prstGeom prst="rect">
          <a:avLst/>
        </a:prstGeom>
        <a:solidFill>
          <a:srgbClr val="13A538"/>
        </a:solidFill>
        <a:ln w="25400" cap="flat" cmpd="sng" algn="ctr">
          <a:solidFill>
            <a:schemeClr val="lt1">
              <a:hueOff val="0"/>
              <a:satOff val="0"/>
              <a:lumOff val="0"/>
              <a:alphaOff val="0"/>
            </a:schemeClr>
          </a:solidFill>
          <a:prstDash val="solid"/>
        </a:ln>
        <a:effectLst>
          <a:glow rad="63500">
            <a:schemeClr val="accent3">
              <a:satMod val="175000"/>
              <a:alpha val="40000"/>
            </a:schemeClr>
          </a:glow>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vi-VN" sz="2000" kern="1200" dirty="0" err="1">
              <a:latin typeface="Arial" panose="020B0604020202020204" pitchFamily="34" charset="0"/>
              <a:cs typeface="Arial" panose="020B0604020202020204" pitchFamily="34" charset="0"/>
            </a:rPr>
            <a:t>Hoa</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mắt</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chóng</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mặt</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khó</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thở</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khi</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lao</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động</a:t>
          </a:r>
          <a:endParaRPr lang="en-US" altLang="vi-VN" sz="2000" kern="1200" dirty="0">
            <a:latin typeface="Arial" panose="020B0604020202020204" pitchFamily="34" charset="0"/>
            <a:cs typeface="Arial" panose="020B0604020202020204" pitchFamily="34" charset="0"/>
          </a:endParaRPr>
        </a:p>
      </dsp:txBody>
      <dsp:txXfrm>
        <a:off x="3149500" y="1422995"/>
        <a:ext cx="2030015" cy="1218009"/>
      </dsp:txXfrm>
    </dsp:sp>
    <dsp:sp modelId="{A45D3747-B8E4-45CD-9FD6-0FAD340FFA8F}">
      <dsp:nvSpPr>
        <dsp:cNvPr id="0" name=""/>
        <dsp:cNvSpPr/>
      </dsp:nvSpPr>
      <dsp:spPr>
        <a:xfrm>
          <a:off x="2057392" y="2826369"/>
          <a:ext cx="2030015" cy="1218009"/>
        </a:xfrm>
        <a:prstGeom prst="rect">
          <a:avLst/>
        </a:prstGeom>
        <a:solidFill>
          <a:srgbClr val="13A538"/>
        </a:solidFill>
        <a:ln w="25400" cap="flat" cmpd="sng" algn="ctr">
          <a:solidFill>
            <a:schemeClr val="lt1">
              <a:hueOff val="0"/>
              <a:satOff val="0"/>
              <a:lumOff val="0"/>
              <a:alphaOff val="0"/>
            </a:schemeClr>
          </a:solidFill>
          <a:prstDash val="solid"/>
        </a:ln>
        <a:effectLst>
          <a:glow rad="63500">
            <a:schemeClr val="accent3">
              <a:satMod val="175000"/>
              <a:alpha val="40000"/>
            </a:schemeClr>
          </a:glow>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altLang="vi-VN" sz="2000" kern="1200" dirty="0">
              <a:latin typeface="Arial" panose="020B0604020202020204" pitchFamily="34" charset="0"/>
              <a:cs typeface="Arial" panose="020B0604020202020204" pitchFamily="34" charset="0"/>
            </a:rPr>
            <a:t>Da </a:t>
          </a:r>
          <a:r>
            <a:rPr lang="en-US" altLang="vi-VN" sz="2000" kern="1200" dirty="0" err="1">
              <a:latin typeface="Arial" panose="020B0604020202020204" pitchFamily="34" charset="0"/>
              <a:cs typeface="Arial" panose="020B0604020202020204" pitchFamily="34" charset="0"/>
            </a:rPr>
            <a:t>xanh</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Niêm</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mạc</a:t>
          </a:r>
          <a:r>
            <a:rPr lang="en-US" altLang="vi-VN" sz="2000" kern="1200" dirty="0">
              <a:latin typeface="Arial" panose="020B0604020202020204" pitchFamily="34" charset="0"/>
              <a:cs typeface="Arial" panose="020B0604020202020204" pitchFamily="34" charset="0"/>
            </a:rPr>
            <a:t> </a:t>
          </a:r>
          <a:r>
            <a:rPr lang="en-US" altLang="vi-VN" sz="2000" kern="1200" dirty="0" err="1">
              <a:latin typeface="Arial" panose="020B0604020202020204" pitchFamily="34" charset="0"/>
              <a:cs typeface="Arial" panose="020B0604020202020204" pitchFamily="34" charset="0"/>
            </a:rPr>
            <a:t>nhợt</a:t>
          </a:r>
          <a:endParaRPr lang="en-US" altLang="vi-VN" sz="2000" kern="1200" dirty="0">
            <a:latin typeface="Arial" panose="020B0604020202020204" pitchFamily="34" charset="0"/>
            <a:cs typeface="Arial" panose="020B0604020202020204" pitchFamily="34" charset="0"/>
          </a:endParaRPr>
        </a:p>
      </dsp:txBody>
      <dsp:txXfrm>
        <a:off x="2057392" y="2826369"/>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CF9D14-6E29-4E5A-98F8-9FE2A3C472CA}" type="datetimeFigureOut">
              <a:rPr lang="en-US" smtClean="0"/>
              <a:pPr/>
              <a:t>8/26/2020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C43FDF-005E-4BE1-BE7C-D08E6C46CBFE}" type="slidenum">
              <a:rPr lang="en-US" smtClean="0"/>
              <a:pPr/>
              <a:t>‹#›</a:t>
            </a:fld>
            <a:endParaRPr lang="en-US"/>
          </a:p>
        </p:txBody>
      </p:sp>
    </p:spTree>
    <p:extLst>
      <p:ext uri="{BB962C8B-B14F-4D97-AF65-F5344CB8AC3E}">
        <p14:creationId xmlns:p14="http://schemas.microsoft.com/office/powerpoint/2010/main" xmlns="" val="3054018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15FBCF-156B-4CA3-8240-F73BC2F73AF4}" type="slidenum">
              <a:rPr lang="en-US" smtClean="0"/>
              <a:pPr fontAlgn="base">
                <a:spcBef>
                  <a:spcPct val="0"/>
                </a:spcBef>
                <a:spcAft>
                  <a:spcPct val="0"/>
                </a:spcAft>
                <a:defRPr/>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xmlns="" id="{D4CE31B9-D8D9-4E36-82FB-A4C5C2EF3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a:extLst>
              <a:ext uri="{FF2B5EF4-FFF2-40B4-BE49-F238E27FC236}">
                <a16:creationId xmlns:a16="http://schemas.microsoft.com/office/drawing/2014/main" xmlns="" id="{C7AD662A-2C00-4D8A-B710-052BF622A3B9}"/>
              </a:ext>
            </a:extLst>
          </p:cNvPr>
          <p:cNvSpPr>
            <a:spLocks noGrp="1"/>
          </p:cNvSpPr>
          <p:nvPr>
            <p:ph type="body" idx="1"/>
          </p:nvPr>
        </p:nvSpPr>
        <p:spPr/>
        <p:txBody>
          <a:bodyPr wrap="square" numCol="1" anchor="t" anchorCtr="0" compatLnSpc="1">
            <a:prstTxWarp prst="textNoShape">
              <a:avLst/>
            </a:prstTxWarp>
            <a:normAutofit/>
          </a:bodyPr>
          <a:lstStyle/>
          <a:p>
            <a:pPr>
              <a:lnSpc>
                <a:spcPct val="80000"/>
              </a:lnSpc>
              <a:spcBef>
                <a:spcPct val="0"/>
              </a:spcBef>
            </a:pPr>
            <a:r>
              <a:rPr lang="vi-VN" altLang="ja-JP" sz="700"/>
              <a:t>Trẻ nhỏ đòi hỏi một lượng kẽm tương đối cao để đáp ứng cho tốc độ tăng trưởng nhanh trong thời kỳ đầu. Lượng kẽm trong sữa tương đối cao trong những tuần đầu sau sinh, trung bình &gt; 3 mg/L ở tuần thứ 2 nhưng sau đó giảm rất nhanh trong những tuần tiếp theo. Cũng như sắt, nhu cầu kẽm nói chung đủ đáp ứng cho trẻ đẻ đủ tháng bú sữa mẹ hoàn toàn trong 6 tháng đầu.</a:t>
            </a:r>
            <a:endParaRPr lang="en-US" altLang="ja-JP" sz="700"/>
          </a:p>
          <a:p>
            <a:pPr>
              <a:lnSpc>
                <a:spcPct val="80000"/>
              </a:lnSpc>
              <a:spcBef>
                <a:spcPct val="0"/>
              </a:spcBef>
            </a:pPr>
            <a:endParaRPr lang="en-US" altLang="ja-JP" sz="700"/>
          </a:p>
          <a:p>
            <a:pPr marL="465138" lvl="1" indent="-290513">
              <a:lnSpc>
                <a:spcPct val="80000"/>
              </a:lnSpc>
              <a:spcBef>
                <a:spcPct val="0"/>
              </a:spcBef>
              <a:buFontTx/>
              <a:buChar char="•"/>
            </a:pPr>
            <a:r>
              <a:rPr lang="en-US" altLang="ja-JP">
                <a:latin typeface="Arial" panose="020B0604020202020204" pitchFamily="34" charset="0"/>
                <a:cs typeface="Arial" panose="020B0604020202020204" pitchFamily="34" charset="0"/>
              </a:rPr>
              <a:t>Thức ăn giầu kẽm là tôm đồng, lươn, hàu, sò, gan lợn, sữa, thịt bò, lòng đỏ trứng, cá, đậu nành, các hạt có dầu (hạnh nhân, hạt điều, lạc..). Kẽm trong các sản phẩm động vật, tôm cua, nhuyễn thể dễ hấp thu hơn kẽm từ nguồn thực vật</a:t>
            </a:r>
          </a:p>
          <a:p>
            <a:pPr marL="465138" lvl="1" indent="-290513">
              <a:lnSpc>
                <a:spcPct val="80000"/>
              </a:lnSpc>
              <a:spcBef>
                <a:spcPct val="0"/>
              </a:spcBef>
              <a:buFontTx/>
              <a:buChar char="•"/>
            </a:pPr>
            <a:r>
              <a:rPr lang="en-US" altLang="ja-JP">
                <a:latin typeface="Arial" panose="020B0604020202020204" pitchFamily="34" charset="0"/>
                <a:cs typeface="Arial" panose="020B0604020202020204" pitchFamily="34" charset="0"/>
              </a:rPr>
              <a:t>Thịt bò và các loại thịt đỏ khác là nguồn kẽm tốt, ngũ cốc toàn phần cũng tương đối giàu kẽm nhưng phần lớn kẽm nằm ở phần vỏ cám và phôi, gần 80% kẽm sẽ bị mất khi xay xát.</a:t>
            </a:r>
          </a:p>
          <a:p>
            <a:pPr marL="465138" lvl="1" indent="-290513">
              <a:lnSpc>
                <a:spcPct val="80000"/>
              </a:lnSpc>
              <a:spcBef>
                <a:spcPct val="0"/>
              </a:spcBef>
              <a:buFontTx/>
              <a:buChar char="•"/>
            </a:pPr>
            <a:r>
              <a:rPr lang="en-US" altLang="ja-JP">
                <a:latin typeface="Arial" panose="020B0604020202020204" pitchFamily="34" charset="0"/>
                <a:cs typeface="Arial" panose="020B0604020202020204" pitchFamily="34" charset="0"/>
              </a:rPr>
              <a:t>Thịt, gan, trứng và hải sản được coi là nguồn kẽm tốt vì chúng chứa ít các chất cản trở hấp thu kẽm ngược lại chúng chứa các acid amin giúp cải thiện khả năng hoà tan kẽm. Ví dụ: lượng kẽm được hấp thu (tuyệt đối) cao hơn vào khoảng 80% khi ăn khẩu phần có nhiều thịt (280 g/ngày) so với khẩu phần ít thịt (42 g/ngày). </a:t>
            </a:r>
          </a:p>
          <a:p>
            <a:pPr marL="465138" lvl="1" indent="-290513">
              <a:lnSpc>
                <a:spcPct val="80000"/>
              </a:lnSpc>
              <a:spcBef>
                <a:spcPct val="0"/>
              </a:spcBef>
              <a:buFontTx/>
              <a:buChar char="•"/>
            </a:pPr>
            <a:r>
              <a:rPr lang="en-US" altLang="ja-JP">
                <a:latin typeface="Arial" panose="020B0604020202020204" pitchFamily="34" charset="0"/>
                <a:cs typeface="Arial" panose="020B0604020202020204" pitchFamily="34" charset="0"/>
              </a:rPr>
              <a:t>Các sản phẩm ngũ cốc toàn phần và protein thực vật như protein đậu tương chứa kẽm ở những dạng ít giá trị hơn. </a:t>
            </a:r>
          </a:p>
          <a:p>
            <a:pPr marL="465138" lvl="1" indent="-290513">
              <a:lnSpc>
                <a:spcPct val="80000"/>
              </a:lnSpc>
              <a:spcBef>
                <a:spcPct val="0"/>
              </a:spcBef>
              <a:buFontTx/>
              <a:buChar char="•"/>
            </a:pPr>
            <a:r>
              <a:rPr lang="en-US" altLang="ja-JP" sz="1300">
                <a:latin typeface="Arial" panose="020B0604020202020204" pitchFamily="34" charset="0"/>
                <a:cs typeface="Arial" panose="020B0604020202020204" pitchFamily="34" charset="0"/>
              </a:rPr>
              <a:t>Cysteine và methionine làm tăng khả năng hấp thu kẽm vì chúng tạo ra các phức hợp ổn định với kẽm. </a:t>
            </a:r>
          </a:p>
          <a:p>
            <a:pPr marL="465138" lvl="1" indent="-290513">
              <a:lnSpc>
                <a:spcPct val="80000"/>
              </a:lnSpc>
              <a:spcBef>
                <a:spcPct val="0"/>
              </a:spcBef>
              <a:buFontTx/>
              <a:buChar char="•"/>
            </a:pPr>
            <a:r>
              <a:rPr lang="en-US" altLang="ja-JP" sz="1300">
                <a:latin typeface="Arial" panose="020B0604020202020204" pitchFamily="34" charset="0"/>
                <a:cs typeface="Arial" panose="020B0604020202020204" pitchFamily="34" charset="0"/>
              </a:rPr>
              <a:t>Hàm lượng acid phytic của thức ăn thực vật hạn chế hấp thu kẽm. Ngũ cốc không xay xát và đậu đỗ có nhiều phytat làm giảm hấp thu kẽm.</a:t>
            </a:r>
          </a:p>
          <a:p>
            <a:pPr>
              <a:lnSpc>
                <a:spcPct val="80000"/>
              </a:lnSpc>
              <a:spcBef>
                <a:spcPct val="0"/>
              </a:spcBef>
            </a:pPr>
            <a:endParaRPr lang="en-US" altLang="ja-JP" sz="700"/>
          </a:p>
          <a:p>
            <a:pPr>
              <a:lnSpc>
                <a:spcPct val="80000"/>
              </a:lnSpc>
              <a:spcBef>
                <a:spcPct val="0"/>
              </a:spcBef>
            </a:pPr>
            <a:endParaRPr lang="en-US" altLang="ja-JP" sz="700"/>
          </a:p>
        </p:txBody>
      </p:sp>
      <p:sp>
        <p:nvSpPr>
          <p:cNvPr id="84996" name="Slide Number Placeholder 3">
            <a:extLst>
              <a:ext uri="{FF2B5EF4-FFF2-40B4-BE49-F238E27FC236}">
                <a16:creationId xmlns:a16="http://schemas.microsoft.com/office/drawing/2014/main" xmlns="" id="{FC36432B-B4CF-4D58-8CC9-71E8FED23DBC}"/>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EA68636-A731-4B09-A084-59E27125B7E4}" type="slidenum">
              <a:rPr lang="en-US" altLang="ja-JP"/>
              <a:pPr/>
              <a:t>8</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xmlns="" id="{D4CE31B9-D8D9-4E36-82FB-A4C5C2EF38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a:extLst>
              <a:ext uri="{FF2B5EF4-FFF2-40B4-BE49-F238E27FC236}">
                <a16:creationId xmlns:a16="http://schemas.microsoft.com/office/drawing/2014/main" xmlns="" id="{C7AD662A-2C00-4D8A-B710-052BF622A3B9}"/>
              </a:ext>
            </a:extLst>
          </p:cNvPr>
          <p:cNvSpPr>
            <a:spLocks noGrp="1"/>
          </p:cNvSpPr>
          <p:nvPr>
            <p:ph type="body" idx="1"/>
          </p:nvPr>
        </p:nvSpPr>
        <p:spPr/>
        <p:txBody>
          <a:bodyPr wrap="square" numCol="1" anchor="t" anchorCtr="0" compatLnSpc="1">
            <a:prstTxWarp prst="textNoShape">
              <a:avLst/>
            </a:prstTxWarp>
            <a:normAutofit/>
          </a:bodyPr>
          <a:lstStyle/>
          <a:p>
            <a:pPr>
              <a:lnSpc>
                <a:spcPct val="80000"/>
              </a:lnSpc>
              <a:spcBef>
                <a:spcPct val="0"/>
              </a:spcBef>
            </a:pPr>
            <a:r>
              <a:rPr lang="vi-VN" altLang="ja-JP" sz="700"/>
              <a:t>Trẻ nhỏ đòi hỏi một lượng kẽm tương đối cao để đáp ứng cho tốc độ tăng trưởng nhanh trong thời kỳ đầu. Lượng kẽm trong sữa tương đối cao trong những tuần đầu sau sinh, trung bình &gt; 3 mg/L ở tuần thứ 2 nhưng sau đó giảm rất nhanh trong những tuần tiếp theo. Cũng như sắt, nhu cầu kẽm nói chung đủ đáp ứng cho trẻ đẻ đủ tháng bú sữa mẹ hoàn toàn trong 6 tháng đầu.</a:t>
            </a:r>
            <a:endParaRPr lang="en-US" altLang="ja-JP" sz="700"/>
          </a:p>
          <a:p>
            <a:pPr>
              <a:lnSpc>
                <a:spcPct val="80000"/>
              </a:lnSpc>
              <a:spcBef>
                <a:spcPct val="0"/>
              </a:spcBef>
            </a:pPr>
            <a:endParaRPr lang="en-US" altLang="ja-JP" sz="700"/>
          </a:p>
          <a:p>
            <a:pPr marL="465138" lvl="1" indent="-290513">
              <a:lnSpc>
                <a:spcPct val="80000"/>
              </a:lnSpc>
              <a:spcBef>
                <a:spcPct val="0"/>
              </a:spcBef>
              <a:buFontTx/>
              <a:buChar char="•"/>
            </a:pPr>
            <a:r>
              <a:rPr lang="en-US" altLang="ja-JP">
                <a:latin typeface="Arial" panose="020B0604020202020204" pitchFamily="34" charset="0"/>
                <a:cs typeface="Arial" panose="020B0604020202020204" pitchFamily="34" charset="0"/>
              </a:rPr>
              <a:t>Thức ăn giầu kẽm là tôm đồng, lươn, hàu, sò, gan lợn, sữa, thịt bò, lòng đỏ trứng, cá, đậu nành, các hạt có dầu (hạnh nhân, hạt điều, lạc..). Kẽm trong các sản phẩm động vật, tôm cua, nhuyễn thể dễ hấp thu hơn kẽm từ nguồn thực vật</a:t>
            </a:r>
          </a:p>
          <a:p>
            <a:pPr marL="465138" lvl="1" indent="-290513">
              <a:lnSpc>
                <a:spcPct val="80000"/>
              </a:lnSpc>
              <a:spcBef>
                <a:spcPct val="0"/>
              </a:spcBef>
              <a:buFontTx/>
              <a:buChar char="•"/>
            </a:pPr>
            <a:r>
              <a:rPr lang="en-US" altLang="ja-JP">
                <a:latin typeface="Arial" panose="020B0604020202020204" pitchFamily="34" charset="0"/>
                <a:cs typeface="Arial" panose="020B0604020202020204" pitchFamily="34" charset="0"/>
              </a:rPr>
              <a:t>Thịt bò và các loại thịt đỏ khác là nguồn kẽm tốt, ngũ cốc toàn phần cũng tương đối giàu kẽm nhưng phần lớn kẽm nằm ở phần vỏ cám và phôi, gần 80% kẽm sẽ bị mất khi xay xát.</a:t>
            </a:r>
          </a:p>
          <a:p>
            <a:pPr marL="465138" lvl="1" indent="-290513">
              <a:lnSpc>
                <a:spcPct val="80000"/>
              </a:lnSpc>
              <a:spcBef>
                <a:spcPct val="0"/>
              </a:spcBef>
              <a:buFontTx/>
              <a:buChar char="•"/>
            </a:pPr>
            <a:r>
              <a:rPr lang="en-US" altLang="ja-JP">
                <a:latin typeface="Arial" panose="020B0604020202020204" pitchFamily="34" charset="0"/>
                <a:cs typeface="Arial" panose="020B0604020202020204" pitchFamily="34" charset="0"/>
              </a:rPr>
              <a:t>Thịt, gan, trứng và hải sản được coi là nguồn kẽm tốt vì chúng chứa ít các chất cản trở hấp thu kẽm ngược lại chúng chứa các acid amin giúp cải thiện khả năng hoà tan kẽm. Ví dụ: lượng kẽm được hấp thu (tuyệt đối) cao hơn vào khoảng 80% khi ăn khẩu phần có nhiều thịt (280 g/ngày) so với khẩu phần ít thịt (42 g/ngày). </a:t>
            </a:r>
          </a:p>
          <a:p>
            <a:pPr marL="465138" lvl="1" indent="-290513">
              <a:lnSpc>
                <a:spcPct val="80000"/>
              </a:lnSpc>
              <a:spcBef>
                <a:spcPct val="0"/>
              </a:spcBef>
              <a:buFontTx/>
              <a:buChar char="•"/>
            </a:pPr>
            <a:r>
              <a:rPr lang="en-US" altLang="ja-JP">
                <a:latin typeface="Arial" panose="020B0604020202020204" pitchFamily="34" charset="0"/>
                <a:cs typeface="Arial" panose="020B0604020202020204" pitchFamily="34" charset="0"/>
              </a:rPr>
              <a:t>Các sản phẩm ngũ cốc toàn phần và protein thực vật như protein đậu tương chứa kẽm ở những dạng ít giá trị hơn. </a:t>
            </a:r>
          </a:p>
          <a:p>
            <a:pPr marL="465138" lvl="1" indent="-290513">
              <a:lnSpc>
                <a:spcPct val="80000"/>
              </a:lnSpc>
              <a:spcBef>
                <a:spcPct val="0"/>
              </a:spcBef>
              <a:buFontTx/>
              <a:buChar char="•"/>
            </a:pPr>
            <a:r>
              <a:rPr lang="en-US" altLang="ja-JP" sz="1300">
                <a:latin typeface="Arial" panose="020B0604020202020204" pitchFamily="34" charset="0"/>
                <a:cs typeface="Arial" panose="020B0604020202020204" pitchFamily="34" charset="0"/>
              </a:rPr>
              <a:t>Cysteine và methionine làm tăng khả năng hấp thu kẽm vì chúng tạo ra các phức hợp ổn định với kẽm. </a:t>
            </a:r>
          </a:p>
          <a:p>
            <a:pPr marL="465138" lvl="1" indent="-290513">
              <a:lnSpc>
                <a:spcPct val="80000"/>
              </a:lnSpc>
              <a:spcBef>
                <a:spcPct val="0"/>
              </a:spcBef>
              <a:buFontTx/>
              <a:buChar char="•"/>
            </a:pPr>
            <a:r>
              <a:rPr lang="en-US" altLang="ja-JP" sz="1300">
                <a:latin typeface="Arial" panose="020B0604020202020204" pitchFamily="34" charset="0"/>
                <a:cs typeface="Arial" panose="020B0604020202020204" pitchFamily="34" charset="0"/>
              </a:rPr>
              <a:t>Hàm lượng acid phytic của thức ăn thực vật hạn chế hấp thu kẽm. Ngũ cốc không xay xát và đậu đỗ có nhiều phytat làm giảm hấp thu kẽm.</a:t>
            </a:r>
          </a:p>
          <a:p>
            <a:pPr>
              <a:lnSpc>
                <a:spcPct val="80000"/>
              </a:lnSpc>
              <a:spcBef>
                <a:spcPct val="0"/>
              </a:spcBef>
            </a:pPr>
            <a:endParaRPr lang="en-US" altLang="ja-JP" sz="700"/>
          </a:p>
          <a:p>
            <a:pPr>
              <a:lnSpc>
                <a:spcPct val="80000"/>
              </a:lnSpc>
              <a:spcBef>
                <a:spcPct val="0"/>
              </a:spcBef>
            </a:pPr>
            <a:endParaRPr lang="en-US" altLang="ja-JP" sz="700"/>
          </a:p>
        </p:txBody>
      </p:sp>
      <p:sp>
        <p:nvSpPr>
          <p:cNvPr id="84996" name="Slide Number Placeholder 3">
            <a:extLst>
              <a:ext uri="{FF2B5EF4-FFF2-40B4-BE49-F238E27FC236}">
                <a16:creationId xmlns:a16="http://schemas.microsoft.com/office/drawing/2014/main" xmlns="" id="{FC36432B-B4CF-4D58-8CC9-71E8FED23DBC}"/>
              </a:ext>
            </a:extLst>
          </p:cNvPr>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EA68636-A731-4B09-A084-59E27125B7E4}" type="slidenum">
              <a:rPr lang="en-US" altLang="ja-JP"/>
              <a:pPr/>
              <a:t>9</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vi-VN" sz="1200" dirty="0"/>
              <a:t>Ăn nhiều bữa trong ngày</a:t>
            </a:r>
            <a:endParaRPr lang="en-US" sz="1200" dirty="0"/>
          </a:p>
          <a:p>
            <a:pPr lvl="0"/>
            <a:r>
              <a:rPr lang="vi-VN" sz="1200" dirty="0"/>
              <a:t>Nếu trẻ đang bú mẹ phải tiếp tục cho bú</a:t>
            </a:r>
            <a:endParaRPr lang="en-US" sz="1200" dirty="0"/>
          </a:p>
          <a:p>
            <a:pPr lvl="0"/>
            <a:r>
              <a:rPr lang="vi-VN" sz="1200" dirty="0"/>
              <a:t>Giảm lượng sữa động vật hoặc đường lactose trong sữa</a:t>
            </a:r>
            <a:endParaRPr lang="en-US" sz="1200" dirty="0"/>
          </a:p>
          <a:p>
            <a:pPr lvl="0"/>
            <a:r>
              <a:rPr lang="vi-VN" sz="1200" dirty="0"/>
              <a:t>Chế biến thức ăn  mềm, dễ tiêu hóa</a:t>
            </a:r>
            <a:endParaRPr lang="en-US" sz="1200" dirty="0"/>
          </a:p>
          <a:p>
            <a:pPr lvl="0"/>
            <a:r>
              <a:rPr lang="vi-VN" sz="1200" dirty="0"/>
              <a:t>Tránh sử dụng những thức ăn, nước uống có </a:t>
            </a:r>
            <a:r>
              <a:rPr lang="en-US" sz="1200" dirty="0" err="1"/>
              <a:t>nhiều</a:t>
            </a:r>
            <a:r>
              <a:rPr lang="vi-VN" sz="1200" dirty="0"/>
              <a:t> đường</a:t>
            </a:r>
            <a:endParaRPr lang="en-US" sz="1200" dirty="0"/>
          </a:p>
          <a:p>
            <a:pPr lvl="0"/>
            <a:r>
              <a:rPr lang="en-US" sz="1200" dirty="0">
                <a:latin typeface="Arial" pitchFamily="34" charset="0"/>
                <a:cs typeface="Arial" pitchFamily="34" charset="0"/>
              </a:rPr>
              <a:t>Cho </a:t>
            </a:r>
            <a:r>
              <a:rPr lang="en-US" sz="1200" dirty="0" err="1">
                <a:latin typeface="Arial" pitchFamily="34" charset="0"/>
                <a:cs typeface="Arial" pitchFamily="34" charset="0"/>
              </a:rPr>
              <a:t>trẻ</a:t>
            </a:r>
            <a:r>
              <a:rPr lang="en-US" sz="1200" dirty="0">
                <a:latin typeface="Arial" pitchFamily="34" charset="0"/>
                <a:cs typeface="Arial" pitchFamily="34" charset="0"/>
              </a:rPr>
              <a:t> </a:t>
            </a:r>
            <a:r>
              <a:rPr lang="en-US" sz="1200" dirty="0" err="1">
                <a:latin typeface="Arial" pitchFamily="34" charset="0"/>
                <a:cs typeface="Arial" pitchFamily="34" charset="0"/>
              </a:rPr>
              <a:t>ăn</a:t>
            </a:r>
            <a:r>
              <a:rPr lang="en-US" sz="1200" dirty="0">
                <a:latin typeface="Arial" pitchFamily="34" charset="0"/>
                <a:cs typeface="Arial" pitchFamily="34" charset="0"/>
              </a:rPr>
              <a:t> </a:t>
            </a:r>
            <a:r>
              <a:rPr lang="en-US" sz="1200" dirty="0" err="1">
                <a:latin typeface="Arial" pitchFamily="34" charset="0"/>
                <a:cs typeface="Arial" pitchFamily="34" charset="0"/>
              </a:rPr>
              <a:t>đủ</a:t>
            </a:r>
            <a:r>
              <a:rPr lang="en-US" sz="1200" dirty="0">
                <a:latin typeface="Arial" pitchFamily="34" charset="0"/>
                <a:cs typeface="Arial" pitchFamily="34" charset="0"/>
              </a:rPr>
              <a:t> </a:t>
            </a:r>
            <a:r>
              <a:rPr lang="en-US" sz="1200" dirty="0" err="1">
                <a:latin typeface="Arial" pitchFamily="34" charset="0"/>
                <a:cs typeface="Arial" pitchFamily="34" charset="0"/>
              </a:rPr>
              <a:t>chất</a:t>
            </a:r>
            <a:r>
              <a:rPr lang="en-US" sz="1200" dirty="0">
                <a:latin typeface="Arial" pitchFamily="34" charset="0"/>
                <a:cs typeface="Arial" pitchFamily="34" charset="0"/>
              </a:rPr>
              <a:t> </a:t>
            </a:r>
            <a:r>
              <a:rPr lang="en-US" sz="1200" dirty="0" err="1">
                <a:latin typeface="Arial" pitchFamily="34" charset="0"/>
                <a:cs typeface="Arial" pitchFamily="34" charset="0"/>
              </a:rPr>
              <a:t>đạm</a:t>
            </a:r>
            <a:r>
              <a:rPr lang="en-US" sz="1200" dirty="0">
                <a:latin typeface="Arial" pitchFamily="34" charset="0"/>
                <a:cs typeface="Arial" pitchFamily="34" charset="0"/>
              </a:rPr>
              <a:t> </a:t>
            </a:r>
            <a:r>
              <a:rPr lang="en-US" sz="1200" dirty="0" err="1">
                <a:latin typeface="Arial" pitchFamily="34" charset="0"/>
                <a:cs typeface="Arial" pitchFamily="34" charset="0"/>
              </a:rPr>
              <a:t>để</a:t>
            </a:r>
            <a:r>
              <a:rPr lang="en-US" sz="1200" dirty="0">
                <a:latin typeface="Arial" pitchFamily="34" charset="0"/>
                <a:cs typeface="Arial" pitchFamily="34" charset="0"/>
              </a:rPr>
              <a:t> </a:t>
            </a:r>
            <a:r>
              <a:rPr lang="en-US" sz="1200" dirty="0" err="1">
                <a:latin typeface="Arial" pitchFamily="34" charset="0"/>
                <a:cs typeface="Arial" pitchFamily="34" charset="0"/>
              </a:rPr>
              <a:t>bổ</a:t>
            </a:r>
            <a:r>
              <a:rPr lang="en-US" sz="1200" dirty="0">
                <a:latin typeface="Arial" pitchFamily="34" charset="0"/>
                <a:cs typeface="Arial" pitchFamily="34" charset="0"/>
              </a:rPr>
              <a:t> sung </a:t>
            </a:r>
            <a:r>
              <a:rPr lang="en-US" sz="1200" dirty="0" err="1">
                <a:latin typeface="Arial" pitchFamily="34" charset="0"/>
                <a:cs typeface="Arial" pitchFamily="34" charset="0"/>
              </a:rPr>
              <a:t>năng</a:t>
            </a:r>
            <a:r>
              <a:rPr lang="en-US" sz="1200" dirty="0">
                <a:latin typeface="Arial" pitchFamily="34" charset="0"/>
                <a:cs typeface="Arial" pitchFamily="34" charset="0"/>
              </a:rPr>
              <a:t> </a:t>
            </a:r>
            <a:r>
              <a:rPr lang="en-US" sz="1200" dirty="0" err="1">
                <a:latin typeface="Arial" pitchFamily="34" charset="0"/>
                <a:cs typeface="Arial" pitchFamily="34" charset="0"/>
              </a:rPr>
              <a:t>lượng</a:t>
            </a:r>
            <a:r>
              <a:rPr lang="en-US" sz="1200" dirty="0">
                <a:latin typeface="Arial" pitchFamily="34" charset="0"/>
                <a:cs typeface="Arial" pitchFamily="34" charset="0"/>
              </a:rPr>
              <a:t> </a:t>
            </a:r>
            <a:r>
              <a:rPr lang="en-US" sz="1200" dirty="0" err="1">
                <a:latin typeface="Arial" pitchFamily="34" charset="0"/>
                <a:cs typeface="Arial" pitchFamily="34" charset="0"/>
              </a:rPr>
              <a:t>và</a:t>
            </a:r>
            <a:r>
              <a:rPr lang="en-US" sz="1200" dirty="0">
                <a:latin typeface="Arial" pitchFamily="34" charset="0"/>
                <a:cs typeface="Arial" pitchFamily="34" charset="0"/>
              </a:rPr>
              <a:t> </a:t>
            </a:r>
            <a:r>
              <a:rPr lang="en-US" sz="1200" dirty="0" err="1">
                <a:latin typeface="Arial" pitchFamily="34" charset="0"/>
                <a:cs typeface="Arial" pitchFamily="34" charset="0"/>
              </a:rPr>
              <a:t>hoa</a:t>
            </a:r>
            <a:r>
              <a:rPr lang="en-US" sz="1200" dirty="0">
                <a:latin typeface="Arial" pitchFamily="34" charset="0"/>
                <a:cs typeface="Arial" pitchFamily="34" charset="0"/>
              </a:rPr>
              <a:t> </a:t>
            </a:r>
            <a:r>
              <a:rPr lang="en-US" sz="1200" dirty="0" err="1">
                <a:latin typeface="Arial" pitchFamily="34" charset="0"/>
                <a:cs typeface="Arial" pitchFamily="34" charset="0"/>
              </a:rPr>
              <a:t>quả</a:t>
            </a:r>
            <a:r>
              <a:rPr lang="en-US" sz="1200" dirty="0">
                <a:latin typeface="Arial" pitchFamily="34" charset="0"/>
                <a:cs typeface="Arial" pitchFamily="34" charset="0"/>
              </a:rPr>
              <a:t> </a:t>
            </a:r>
            <a:r>
              <a:rPr lang="en-US" sz="1200" dirty="0" err="1">
                <a:latin typeface="Arial" pitchFamily="34" charset="0"/>
                <a:cs typeface="Arial" pitchFamily="34" charset="0"/>
              </a:rPr>
              <a:t>để</a:t>
            </a:r>
            <a:r>
              <a:rPr lang="en-US" sz="1200" dirty="0">
                <a:latin typeface="Arial" pitchFamily="34" charset="0"/>
                <a:cs typeface="Arial" pitchFamily="34" charset="0"/>
              </a:rPr>
              <a:t> </a:t>
            </a:r>
            <a:r>
              <a:rPr lang="en-US" sz="1200" dirty="0" err="1">
                <a:latin typeface="Arial" pitchFamily="34" charset="0"/>
                <a:cs typeface="Arial" pitchFamily="34" charset="0"/>
              </a:rPr>
              <a:t>cung</a:t>
            </a:r>
            <a:r>
              <a:rPr lang="en-US" sz="1200" dirty="0">
                <a:latin typeface="Arial" pitchFamily="34" charset="0"/>
                <a:cs typeface="Arial" pitchFamily="34" charset="0"/>
              </a:rPr>
              <a:t> </a:t>
            </a:r>
            <a:r>
              <a:rPr lang="en-US" sz="1200" dirty="0" err="1">
                <a:latin typeface="Arial" pitchFamily="34" charset="0"/>
                <a:cs typeface="Arial" pitchFamily="34" charset="0"/>
              </a:rPr>
              <a:t>cấp</a:t>
            </a:r>
            <a:r>
              <a:rPr lang="en-US" sz="1200" dirty="0">
                <a:latin typeface="Arial" pitchFamily="34" charset="0"/>
                <a:cs typeface="Arial" pitchFamily="34" charset="0"/>
              </a:rPr>
              <a:t> vitamin, </a:t>
            </a:r>
            <a:r>
              <a:rPr lang="en-US" sz="1200" dirty="0" err="1">
                <a:latin typeface="Arial" pitchFamily="34" charset="0"/>
                <a:cs typeface="Arial" pitchFamily="34" charset="0"/>
              </a:rPr>
              <a:t>muối</a:t>
            </a:r>
            <a:r>
              <a:rPr lang="en-US" sz="1200" dirty="0">
                <a:latin typeface="Arial" pitchFamily="34" charset="0"/>
                <a:cs typeface="Arial" pitchFamily="34" charset="0"/>
              </a:rPr>
              <a:t> </a:t>
            </a:r>
            <a:r>
              <a:rPr lang="en-US" sz="1200" dirty="0" err="1">
                <a:latin typeface="Arial" pitchFamily="34" charset="0"/>
                <a:cs typeface="Arial" pitchFamily="34" charset="0"/>
              </a:rPr>
              <a:t>khoáng</a:t>
            </a:r>
            <a:r>
              <a:rPr lang="en-US" sz="1200" dirty="0">
                <a:latin typeface="Arial" pitchFamily="34" charset="0"/>
                <a:cs typeface="Arial" pitchFamily="34" charset="0"/>
              </a:rPr>
              <a:t>.</a:t>
            </a:r>
          </a:p>
          <a:p>
            <a:pPr lvl="0"/>
            <a:r>
              <a:rPr lang="en-US" sz="1200" dirty="0" err="1">
                <a:latin typeface="Arial" pitchFamily="34" charset="0"/>
                <a:cs typeface="Arial" pitchFamily="34" charset="0"/>
              </a:rPr>
              <a:t>Các</a:t>
            </a:r>
            <a:r>
              <a:rPr lang="en-US" sz="1200" dirty="0">
                <a:latin typeface="Arial" pitchFamily="34" charset="0"/>
                <a:cs typeface="Arial" pitchFamily="34" charset="0"/>
              </a:rPr>
              <a:t> </a:t>
            </a:r>
            <a:r>
              <a:rPr lang="en-US" sz="1200" dirty="0" err="1">
                <a:latin typeface="Arial" pitchFamily="34" charset="0"/>
                <a:cs typeface="Arial" pitchFamily="34" charset="0"/>
              </a:rPr>
              <a:t>loại</a:t>
            </a:r>
            <a:r>
              <a:rPr lang="en-US" sz="1200" dirty="0">
                <a:latin typeface="Arial" pitchFamily="34" charset="0"/>
                <a:cs typeface="Arial" pitchFamily="34" charset="0"/>
              </a:rPr>
              <a:t> </a:t>
            </a:r>
            <a:r>
              <a:rPr lang="en-US" sz="1200" dirty="0" err="1">
                <a:latin typeface="Arial" pitchFamily="34" charset="0"/>
                <a:cs typeface="Arial" pitchFamily="34" charset="0"/>
              </a:rPr>
              <a:t>thực</a:t>
            </a:r>
            <a:r>
              <a:rPr lang="en-US" sz="1200" dirty="0">
                <a:latin typeface="Arial" pitchFamily="34" charset="0"/>
                <a:cs typeface="Arial" pitchFamily="34" charset="0"/>
              </a:rPr>
              <a:t> </a:t>
            </a:r>
            <a:r>
              <a:rPr lang="en-US" sz="1200" dirty="0" err="1">
                <a:latin typeface="Arial" pitchFamily="34" charset="0"/>
                <a:cs typeface="Arial" pitchFamily="34" charset="0"/>
              </a:rPr>
              <a:t>phẩm</a:t>
            </a:r>
            <a:r>
              <a:rPr lang="en-US" sz="1200" dirty="0">
                <a:latin typeface="Arial" pitchFamily="34" charset="0"/>
                <a:cs typeface="Arial" pitchFamily="34" charset="0"/>
              </a:rPr>
              <a:t> </a:t>
            </a:r>
            <a:r>
              <a:rPr lang="en-US" sz="1200" dirty="0" err="1">
                <a:latin typeface="Arial" pitchFamily="34" charset="0"/>
                <a:cs typeface="Arial" pitchFamily="34" charset="0"/>
              </a:rPr>
              <a:t>nên</a:t>
            </a:r>
            <a:r>
              <a:rPr lang="en-US" sz="1200" dirty="0">
                <a:latin typeface="Arial" pitchFamily="34" charset="0"/>
                <a:cs typeface="Arial" pitchFamily="34" charset="0"/>
              </a:rPr>
              <a:t> </a:t>
            </a:r>
            <a:r>
              <a:rPr lang="en-US" sz="1200" dirty="0" err="1">
                <a:latin typeface="Arial" pitchFamily="34" charset="0"/>
                <a:cs typeface="Arial" pitchFamily="34" charset="0"/>
              </a:rPr>
              <a:t>dùng</a:t>
            </a:r>
            <a:r>
              <a:rPr lang="en-US" sz="1200" dirty="0">
                <a:latin typeface="Arial" pitchFamily="34" charset="0"/>
                <a:cs typeface="Arial" pitchFamily="34" charset="0"/>
              </a:rPr>
              <a:t> </a:t>
            </a:r>
            <a:r>
              <a:rPr lang="en-US" sz="1200" dirty="0" err="1">
                <a:latin typeface="Arial" pitchFamily="34" charset="0"/>
                <a:cs typeface="Arial" pitchFamily="34" charset="0"/>
              </a:rPr>
              <a:t>khi</a:t>
            </a:r>
            <a:r>
              <a:rPr lang="en-US" sz="1200" dirty="0">
                <a:latin typeface="Arial" pitchFamily="34" charset="0"/>
                <a:cs typeface="Arial" pitchFamily="34" charset="0"/>
              </a:rPr>
              <a:t> </a:t>
            </a:r>
            <a:r>
              <a:rPr lang="en-US" sz="1200" dirty="0" err="1">
                <a:latin typeface="Arial" pitchFamily="34" charset="0"/>
                <a:cs typeface="Arial" pitchFamily="34" charset="0"/>
              </a:rPr>
              <a:t>trẻ</a:t>
            </a:r>
            <a:r>
              <a:rPr lang="en-US" sz="1200" dirty="0">
                <a:latin typeface="Arial" pitchFamily="34" charset="0"/>
                <a:cs typeface="Arial" pitchFamily="34" charset="0"/>
              </a:rPr>
              <a:t> </a:t>
            </a:r>
            <a:r>
              <a:rPr lang="en-US" sz="1200" dirty="0" err="1">
                <a:latin typeface="Arial" pitchFamily="34" charset="0"/>
                <a:cs typeface="Arial" pitchFamily="34" charset="0"/>
              </a:rPr>
              <a:t>bị</a:t>
            </a:r>
            <a:r>
              <a:rPr lang="en-US" sz="1200" dirty="0">
                <a:latin typeface="Arial" pitchFamily="34" charset="0"/>
                <a:cs typeface="Arial" pitchFamily="34" charset="0"/>
              </a:rPr>
              <a:t> </a:t>
            </a:r>
            <a:r>
              <a:rPr lang="en-US" sz="1200" dirty="0" err="1">
                <a:latin typeface="Arial" pitchFamily="34" charset="0"/>
                <a:cs typeface="Arial" pitchFamily="34" charset="0"/>
              </a:rPr>
              <a:t>tiêu</a:t>
            </a:r>
            <a:r>
              <a:rPr lang="en-US" sz="1200" dirty="0">
                <a:latin typeface="Arial" pitchFamily="34" charset="0"/>
                <a:cs typeface="Arial" pitchFamily="34" charset="0"/>
              </a:rPr>
              <a:t> </a:t>
            </a:r>
            <a:r>
              <a:rPr lang="en-US" sz="1200" dirty="0" err="1">
                <a:latin typeface="Arial" pitchFamily="34" charset="0"/>
                <a:cs typeface="Arial" pitchFamily="34" charset="0"/>
              </a:rPr>
              <a:t>chảy</a:t>
            </a:r>
            <a:r>
              <a:rPr lang="en-US" sz="1200" dirty="0">
                <a:latin typeface="Arial" pitchFamily="34" charset="0"/>
                <a:cs typeface="Arial" pitchFamily="34" charset="0"/>
              </a:rPr>
              <a:t>: </a:t>
            </a:r>
            <a:r>
              <a:rPr lang="en-US" sz="1200" dirty="0" err="1">
                <a:latin typeface="Arial" pitchFamily="34" charset="0"/>
                <a:cs typeface="Arial" pitchFamily="34" charset="0"/>
              </a:rPr>
              <a:t>Gạo</a:t>
            </a:r>
            <a:r>
              <a:rPr lang="en-US" sz="1200" dirty="0">
                <a:latin typeface="Arial" pitchFamily="34" charset="0"/>
                <a:cs typeface="Arial" pitchFamily="34" charset="0"/>
              </a:rPr>
              <a:t>, </a:t>
            </a:r>
            <a:r>
              <a:rPr lang="en-US" sz="1200" dirty="0" err="1">
                <a:latin typeface="Arial" pitchFamily="34" charset="0"/>
                <a:cs typeface="Arial" pitchFamily="34" charset="0"/>
              </a:rPr>
              <a:t>thịt</a:t>
            </a:r>
            <a:r>
              <a:rPr lang="en-US" sz="1200" dirty="0">
                <a:latin typeface="Arial" pitchFamily="34" charset="0"/>
                <a:cs typeface="Arial" pitchFamily="34" charset="0"/>
              </a:rPr>
              <a:t> </a:t>
            </a:r>
            <a:r>
              <a:rPr lang="en-US" sz="1200" dirty="0" err="1">
                <a:latin typeface="Arial" pitchFamily="34" charset="0"/>
                <a:cs typeface="Arial" pitchFamily="34" charset="0"/>
              </a:rPr>
              <a:t>gà</a:t>
            </a:r>
            <a:r>
              <a:rPr lang="en-US" sz="1200" dirty="0">
                <a:latin typeface="Arial" pitchFamily="34" charset="0"/>
                <a:cs typeface="Arial" pitchFamily="34" charset="0"/>
              </a:rPr>
              <a:t> </a:t>
            </a:r>
            <a:r>
              <a:rPr lang="en-US" sz="1200" dirty="0" err="1">
                <a:latin typeface="Arial" pitchFamily="34" charset="0"/>
                <a:cs typeface="Arial" pitchFamily="34" charset="0"/>
              </a:rPr>
              <a:t>nạc</a:t>
            </a:r>
            <a:r>
              <a:rPr lang="en-US" sz="1200" dirty="0">
                <a:latin typeface="Arial" pitchFamily="34" charset="0"/>
                <a:cs typeface="Arial" pitchFamily="34" charset="0"/>
              </a:rPr>
              <a:t>, </a:t>
            </a:r>
            <a:r>
              <a:rPr lang="en-US" sz="1200" dirty="0" err="1">
                <a:latin typeface="Arial" pitchFamily="34" charset="0"/>
                <a:cs typeface="Arial" pitchFamily="34" charset="0"/>
              </a:rPr>
              <a:t>thịt</a:t>
            </a:r>
            <a:r>
              <a:rPr lang="en-US" sz="1200" dirty="0">
                <a:latin typeface="Arial" pitchFamily="34" charset="0"/>
                <a:cs typeface="Arial" pitchFamily="34" charset="0"/>
              </a:rPr>
              <a:t> </a:t>
            </a:r>
            <a:r>
              <a:rPr lang="en-US" sz="1200" dirty="0" err="1">
                <a:latin typeface="Arial" pitchFamily="34" charset="0"/>
                <a:cs typeface="Arial" pitchFamily="34" charset="0"/>
              </a:rPr>
              <a:t>lợn</a:t>
            </a:r>
            <a:r>
              <a:rPr lang="en-US" sz="1200" dirty="0">
                <a:latin typeface="Arial" pitchFamily="34" charset="0"/>
                <a:cs typeface="Arial" pitchFamily="34" charset="0"/>
              </a:rPr>
              <a:t> </a:t>
            </a:r>
            <a:r>
              <a:rPr lang="en-US" sz="1200" dirty="0" err="1">
                <a:latin typeface="Arial" pitchFamily="34" charset="0"/>
                <a:cs typeface="Arial" pitchFamily="34" charset="0"/>
              </a:rPr>
              <a:t>nạc</a:t>
            </a:r>
            <a:r>
              <a:rPr lang="en-US" sz="1200" dirty="0">
                <a:latin typeface="Arial" pitchFamily="34" charset="0"/>
                <a:cs typeface="Arial" pitchFamily="34" charset="0"/>
              </a:rPr>
              <a:t>, </a:t>
            </a:r>
            <a:r>
              <a:rPr lang="en-US" sz="1200" dirty="0" err="1">
                <a:latin typeface="Arial" pitchFamily="34" charset="0"/>
                <a:cs typeface="Arial" pitchFamily="34" charset="0"/>
              </a:rPr>
              <a:t>dầu</a:t>
            </a:r>
            <a:r>
              <a:rPr lang="en-US" sz="1200" dirty="0">
                <a:latin typeface="Arial" pitchFamily="34" charset="0"/>
                <a:cs typeface="Arial" pitchFamily="34" charset="0"/>
              </a:rPr>
              <a:t> </a:t>
            </a:r>
            <a:r>
              <a:rPr lang="en-US" sz="1200" dirty="0" err="1">
                <a:latin typeface="Arial" pitchFamily="34" charset="0"/>
                <a:cs typeface="Arial" pitchFamily="34" charset="0"/>
              </a:rPr>
              <a:t>ăn</a:t>
            </a:r>
            <a:r>
              <a:rPr lang="en-US" sz="1200" dirty="0">
                <a:latin typeface="Arial" pitchFamily="34" charset="0"/>
                <a:cs typeface="Arial" pitchFamily="34" charset="0"/>
              </a:rPr>
              <a:t>, </a:t>
            </a:r>
            <a:r>
              <a:rPr lang="en-US" sz="1200" dirty="0" err="1">
                <a:latin typeface="Arial" pitchFamily="34" charset="0"/>
                <a:cs typeface="Arial" pitchFamily="34" charset="0"/>
              </a:rPr>
              <a:t>cà</a:t>
            </a:r>
            <a:r>
              <a:rPr lang="en-US" sz="1200" dirty="0">
                <a:latin typeface="Arial" pitchFamily="34" charset="0"/>
                <a:cs typeface="Arial" pitchFamily="34" charset="0"/>
              </a:rPr>
              <a:t> </a:t>
            </a:r>
            <a:r>
              <a:rPr lang="en-US" sz="1200" dirty="0" err="1">
                <a:latin typeface="Arial" pitchFamily="34" charset="0"/>
                <a:cs typeface="Arial" pitchFamily="34" charset="0"/>
              </a:rPr>
              <a:t>rốt</a:t>
            </a:r>
            <a:r>
              <a:rPr lang="en-US" sz="1200" dirty="0">
                <a:latin typeface="Arial" pitchFamily="34" charset="0"/>
                <a:cs typeface="Arial" pitchFamily="34" charset="0"/>
              </a:rPr>
              <a:t>, </a:t>
            </a:r>
            <a:r>
              <a:rPr lang="en-US" sz="1200" dirty="0" err="1">
                <a:latin typeface="Arial" pitchFamily="34" charset="0"/>
                <a:cs typeface="Arial" pitchFamily="34" charset="0"/>
              </a:rPr>
              <a:t>chuối</a:t>
            </a:r>
            <a:r>
              <a:rPr lang="en-US" sz="1200" dirty="0">
                <a:latin typeface="Arial" pitchFamily="34" charset="0"/>
                <a:cs typeface="Arial" pitchFamily="34" charset="0"/>
              </a:rPr>
              <a:t> </a:t>
            </a:r>
            <a:r>
              <a:rPr lang="en-US" sz="1200" dirty="0" err="1">
                <a:latin typeface="Arial" pitchFamily="34" charset="0"/>
                <a:cs typeface="Arial" pitchFamily="34" charset="0"/>
              </a:rPr>
              <a:t>tiêu</a:t>
            </a:r>
            <a:r>
              <a:rPr lang="en-US" sz="1200" dirty="0">
                <a:latin typeface="Arial" pitchFamily="34" charset="0"/>
                <a:cs typeface="Arial" pitchFamily="34" charset="0"/>
              </a:rPr>
              <a:t>, </a:t>
            </a:r>
            <a:r>
              <a:rPr lang="en-US" sz="1200" dirty="0" err="1">
                <a:latin typeface="Arial" pitchFamily="34" charset="0"/>
                <a:cs typeface="Arial" pitchFamily="34" charset="0"/>
              </a:rPr>
              <a:t>hồng</a:t>
            </a:r>
            <a:r>
              <a:rPr lang="en-US" sz="1200" dirty="0">
                <a:latin typeface="Arial" pitchFamily="34" charset="0"/>
                <a:cs typeface="Arial" pitchFamily="34" charset="0"/>
              </a:rPr>
              <a:t> </a:t>
            </a:r>
            <a:r>
              <a:rPr lang="en-US" sz="1200" dirty="0" err="1">
                <a:latin typeface="Arial" pitchFamily="34" charset="0"/>
                <a:cs typeface="Arial" pitchFamily="34" charset="0"/>
              </a:rPr>
              <a:t>xiêm</a:t>
            </a:r>
            <a:endParaRPr lang="en-US" sz="1200" dirty="0">
              <a:latin typeface="Arial" pitchFamily="34" charset="0"/>
              <a:cs typeface="Arial" pitchFamily="34" charset="0"/>
            </a:endParaRPr>
          </a:p>
          <a:p>
            <a:pPr lvl="0"/>
            <a:r>
              <a:rPr lang="en-US" sz="1200" dirty="0" err="1">
                <a:latin typeface="Arial" pitchFamily="34" charset="0"/>
                <a:cs typeface="Arial" pitchFamily="34" charset="0"/>
              </a:rPr>
              <a:t>Khi</a:t>
            </a:r>
            <a:r>
              <a:rPr lang="en-US" sz="1200" dirty="0">
                <a:latin typeface="Arial" pitchFamily="34" charset="0"/>
                <a:cs typeface="Arial" pitchFamily="34" charset="0"/>
              </a:rPr>
              <a:t> </a:t>
            </a:r>
            <a:r>
              <a:rPr lang="en-US" sz="1200" dirty="0" err="1">
                <a:latin typeface="Arial" pitchFamily="34" charset="0"/>
                <a:cs typeface="Arial" pitchFamily="34" charset="0"/>
              </a:rPr>
              <a:t>trẻ</a:t>
            </a:r>
            <a:r>
              <a:rPr lang="en-US" sz="1200" dirty="0">
                <a:latin typeface="Arial" pitchFamily="34" charset="0"/>
                <a:cs typeface="Arial" pitchFamily="34" charset="0"/>
              </a:rPr>
              <a:t> </a:t>
            </a:r>
            <a:r>
              <a:rPr lang="en-US" sz="1200" dirty="0" err="1">
                <a:latin typeface="Arial" pitchFamily="34" charset="0"/>
                <a:cs typeface="Arial" pitchFamily="34" charset="0"/>
              </a:rPr>
              <a:t>khỏi</a:t>
            </a:r>
            <a:r>
              <a:rPr lang="en-US" sz="1200" dirty="0">
                <a:latin typeface="Arial" pitchFamily="34" charset="0"/>
                <a:cs typeface="Arial" pitchFamily="34" charset="0"/>
              </a:rPr>
              <a:t> </a:t>
            </a:r>
            <a:r>
              <a:rPr lang="en-US" sz="1200" dirty="0" err="1">
                <a:latin typeface="Arial" pitchFamily="34" charset="0"/>
                <a:cs typeface="Arial" pitchFamily="34" charset="0"/>
              </a:rPr>
              <a:t>tiêu</a:t>
            </a:r>
            <a:r>
              <a:rPr lang="en-US" sz="1200" dirty="0">
                <a:latin typeface="Arial" pitchFamily="34" charset="0"/>
                <a:cs typeface="Arial" pitchFamily="34" charset="0"/>
              </a:rPr>
              <a:t> </a:t>
            </a:r>
            <a:r>
              <a:rPr lang="en-US" sz="1200" dirty="0" err="1">
                <a:latin typeface="Arial" pitchFamily="34" charset="0"/>
                <a:cs typeface="Arial" pitchFamily="34" charset="0"/>
              </a:rPr>
              <a:t>chảy</a:t>
            </a:r>
            <a:r>
              <a:rPr lang="en-US" sz="1200" dirty="0">
                <a:latin typeface="Arial" pitchFamily="34" charset="0"/>
                <a:cs typeface="Arial" pitchFamily="34" charset="0"/>
              </a:rPr>
              <a:t> </a:t>
            </a:r>
            <a:r>
              <a:rPr lang="en-US" sz="1200" dirty="0" err="1">
                <a:latin typeface="Arial" pitchFamily="34" charset="0"/>
                <a:cs typeface="Arial" pitchFamily="34" charset="0"/>
              </a:rPr>
              <a:t>thì</a:t>
            </a:r>
            <a:r>
              <a:rPr lang="en-US" sz="1200" dirty="0">
                <a:latin typeface="Arial" pitchFamily="34" charset="0"/>
                <a:cs typeface="Arial" pitchFamily="34" charset="0"/>
              </a:rPr>
              <a:t> </a:t>
            </a:r>
            <a:r>
              <a:rPr lang="en-US" sz="1200" dirty="0" err="1">
                <a:latin typeface="Arial" pitchFamily="34" charset="0"/>
                <a:cs typeface="Arial" pitchFamily="34" charset="0"/>
              </a:rPr>
              <a:t>chuyển</a:t>
            </a:r>
            <a:r>
              <a:rPr lang="en-US" sz="1200" dirty="0">
                <a:latin typeface="Arial" pitchFamily="34" charset="0"/>
                <a:cs typeface="Arial" pitchFamily="34" charset="0"/>
              </a:rPr>
              <a:t> sang </a:t>
            </a:r>
            <a:r>
              <a:rPr lang="en-US" sz="1200" dirty="0" err="1">
                <a:latin typeface="Arial" pitchFamily="34" charset="0"/>
                <a:cs typeface="Arial" pitchFamily="34" charset="0"/>
              </a:rPr>
              <a:t>chế</a:t>
            </a:r>
            <a:r>
              <a:rPr lang="en-US" sz="1200" dirty="0">
                <a:latin typeface="Arial" pitchFamily="34" charset="0"/>
                <a:cs typeface="Arial" pitchFamily="34" charset="0"/>
              </a:rPr>
              <a:t> </a:t>
            </a:r>
            <a:r>
              <a:rPr lang="en-US" sz="1200" dirty="0" err="1">
                <a:latin typeface="Arial" pitchFamily="34" charset="0"/>
                <a:cs typeface="Arial" pitchFamily="34" charset="0"/>
              </a:rPr>
              <a:t>độ</a:t>
            </a:r>
            <a:r>
              <a:rPr lang="en-US" sz="1200" dirty="0">
                <a:latin typeface="Arial" pitchFamily="34" charset="0"/>
                <a:cs typeface="Arial" pitchFamily="34" charset="0"/>
              </a:rPr>
              <a:t> </a:t>
            </a:r>
            <a:r>
              <a:rPr lang="en-US" sz="1200" dirty="0" err="1">
                <a:latin typeface="Arial" pitchFamily="34" charset="0"/>
                <a:cs typeface="Arial" pitchFamily="34" charset="0"/>
              </a:rPr>
              <a:t>ăn</a:t>
            </a:r>
            <a:r>
              <a:rPr lang="en-US" sz="1200" dirty="0">
                <a:latin typeface="Arial" pitchFamily="34" charset="0"/>
                <a:cs typeface="Arial" pitchFamily="34" charset="0"/>
              </a:rPr>
              <a:t> </a:t>
            </a:r>
            <a:r>
              <a:rPr lang="en-US" sz="1200" dirty="0" err="1">
                <a:latin typeface="Arial" pitchFamily="34" charset="0"/>
                <a:cs typeface="Arial" pitchFamily="34" charset="0"/>
              </a:rPr>
              <a:t>bình</a:t>
            </a:r>
            <a:r>
              <a:rPr lang="en-US" sz="1200" dirty="0">
                <a:latin typeface="Arial" pitchFamily="34" charset="0"/>
                <a:cs typeface="Arial" pitchFamily="34" charset="0"/>
              </a:rPr>
              <a:t> </a:t>
            </a:r>
            <a:r>
              <a:rPr lang="en-US" sz="1200" dirty="0" err="1">
                <a:latin typeface="Arial" pitchFamily="34" charset="0"/>
                <a:cs typeface="Arial" pitchFamily="34" charset="0"/>
              </a:rPr>
              <a:t>thường</a:t>
            </a:r>
            <a:r>
              <a:rPr lang="en-US" sz="1200" dirty="0">
                <a:latin typeface="Arial" pitchFamily="34" charset="0"/>
                <a:cs typeface="Arial" pitchFamily="34" charset="0"/>
              </a:rPr>
              <a:t> </a:t>
            </a:r>
            <a:r>
              <a:rPr lang="en-US" sz="1200" dirty="0" err="1">
                <a:latin typeface="Arial" pitchFamily="34" charset="0"/>
                <a:cs typeface="Arial" pitchFamily="34" charset="0"/>
              </a:rPr>
              <a:t>theo</a:t>
            </a:r>
            <a:r>
              <a:rPr lang="en-US" sz="1200" dirty="0">
                <a:latin typeface="Arial" pitchFamily="34" charset="0"/>
                <a:cs typeface="Arial" pitchFamily="34" charset="0"/>
              </a:rPr>
              <a:t> </a:t>
            </a:r>
            <a:r>
              <a:rPr lang="en-US" sz="1200" dirty="0" err="1">
                <a:latin typeface="Arial" pitchFamily="34" charset="0"/>
                <a:cs typeface="Arial" pitchFamily="34" charset="0"/>
              </a:rPr>
              <a:t>lứa</a:t>
            </a:r>
            <a:r>
              <a:rPr lang="en-US" sz="1200" dirty="0">
                <a:latin typeface="Arial" pitchFamily="34" charset="0"/>
                <a:cs typeface="Arial" pitchFamily="34" charset="0"/>
              </a:rPr>
              <a:t> </a:t>
            </a:r>
            <a:r>
              <a:rPr lang="en-US" sz="1200" dirty="0" err="1">
                <a:latin typeface="Arial" pitchFamily="34" charset="0"/>
                <a:cs typeface="Arial" pitchFamily="34" charset="0"/>
              </a:rPr>
              <a:t>tuổi</a:t>
            </a:r>
            <a:r>
              <a:rPr lang="en-US" sz="1200" dirty="0">
                <a:latin typeface="Arial" pitchFamily="34" charset="0"/>
                <a:cs typeface="Arial" pitchFamily="34" charset="0"/>
              </a:rPr>
              <a:t> </a:t>
            </a:r>
            <a:r>
              <a:rPr lang="en-US" sz="1200" dirty="0" err="1">
                <a:latin typeface="Arial" pitchFamily="34" charset="0"/>
                <a:cs typeface="Arial" pitchFamily="34" charset="0"/>
              </a:rPr>
              <a:t>và</a:t>
            </a:r>
            <a:r>
              <a:rPr lang="en-US" sz="1200" dirty="0">
                <a:latin typeface="Arial" pitchFamily="34" charset="0"/>
                <a:cs typeface="Arial" pitchFamily="34" charset="0"/>
              </a:rPr>
              <a:t> </a:t>
            </a:r>
            <a:r>
              <a:rPr lang="en-US" sz="1200" dirty="0" err="1">
                <a:latin typeface="Arial" pitchFamily="34" charset="0"/>
                <a:cs typeface="Arial" pitchFamily="34" charset="0"/>
              </a:rPr>
              <a:t>thêm</a:t>
            </a:r>
            <a:r>
              <a:rPr lang="en-US" sz="1200" dirty="0">
                <a:latin typeface="Arial" pitchFamily="34" charset="0"/>
                <a:cs typeface="Arial" pitchFamily="34" charset="0"/>
              </a:rPr>
              <a:t> </a:t>
            </a:r>
            <a:r>
              <a:rPr lang="en-US" sz="1200" dirty="0" err="1">
                <a:latin typeface="Arial" pitchFamily="34" charset="0"/>
                <a:cs typeface="Arial" pitchFamily="34" charset="0"/>
              </a:rPr>
              <a:t>mỗi</a:t>
            </a:r>
            <a:r>
              <a:rPr lang="en-US" sz="1200" dirty="0">
                <a:latin typeface="Arial" pitchFamily="34" charset="0"/>
                <a:cs typeface="Arial" pitchFamily="34" charset="0"/>
              </a:rPr>
              <a:t> </a:t>
            </a:r>
            <a:r>
              <a:rPr lang="en-US" sz="1200" dirty="0" err="1">
                <a:latin typeface="Arial" pitchFamily="34" charset="0"/>
                <a:cs typeface="Arial" pitchFamily="34" charset="0"/>
              </a:rPr>
              <a:t>ngày</a:t>
            </a:r>
            <a:r>
              <a:rPr lang="en-US" sz="1200" dirty="0">
                <a:latin typeface="Arial" pitchFamily="34" charset="0"/>
                <a:cs typeface="Arial" pitchFamily="34" charset="0"/>
              </a:rPr>
              <a:t> 1 </a:t>
            </a:r>
            <a:r>
              <a:rPr lang="en-US" sz="1200" dirty="0" err="1">
                <a:latin typeface="Arial" pitchFamily="34" charset="0"/>
                <a:cs typeface="Arial" pitchFamily="34" charset="0"/>
              </a:rPr>
              <a:t>bữa</a:t>
            </a:r>
            <a:r>
              <a:rPr lang="en-US" sz="1200" dirty="0">
                <a:latin typeface="Arial" pitchFamily="34" charset="0"/>
                <a:cs typeface="Arial" pitchFamily="34" charset="0"/>
              </a:rPr>
              <a:t> </a:t>
            </a:r>
            <a:r>
              <a:rPr lang="en-US" sz="1200" dirty="0" err="1">
                <a:latin typeface="Arial" pitchFamily="34" charset="0"/>
                <a:cs typeface="Arial" pitchFamily="34" charset="0"/>
              </a:rPr>
              <a:t>kéo</a:t>
            </a:r>
            <a:r>
              <a:rPr lang="en-US" sz="1200" dirty="0">
                <a:latin typeface="Arial" pitchFamily="34" charset="0"/>
                <a:cs typeface="Arial" pitchFamily="34" charset="0"/>
              </a:rPr>
              <a:t> </a:t>
            </a:r>
            <a:r>
              <a:rPr lang="en-US" sz="1200" dirty="0" err="1">
                <a:latin typeface="Arial" pitchFamily="34" charset="0"/>
                <a:cs typeface="Arial" pitchFamily="34" charset="0"/>
              </a:rPr>
              <a:t>dài</a:t>
            </a:r>
            <a:r>
              <a:rPr lang="en-US" sz="1200" dirty="0">
                <a:latin typeface="Arial" pitchFamily="34" charset="0"/>
                <a:cs typeface="Arial" pitchFamily="34" charset="0"/>
              </a:rPr>
              <a:t> 1 </a:t>
            </a:r>
            <a:r>
              <a:rPr lang="en-US" sz="1200" dirty="0" err="1">
                <a:latin typeface="Arial" pitchFamily="34" charset="0"/>
                <a:cs typeface="Arial" pitchFamily="34" charset="0"/>
              </a:rPr>
              <a:t>tháng</a:t>
            </a:r>
            <a:endParaRPr lang="en-US" sz="120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BB5C3A7C-37B4-4C45-A036-FCFA13B4F3FC}" type="slidenum">
              <a:rPr lang="en-US" smtClean="0"/>
              <a:pPr/>
              <a:t>38</a:t>
            </a:fld>
            <a:endParaRPr lang="en-US"/>
          </a:p>
        </p:txBody>
      </p:sp>
    </p:spTree>
    <p:extLst>
      <p:ext uri="{BB962C8B-B14F-4D97-AF65-F5344CB8AC3E}">
        <p14:creationId xmlns:p14="http://schemas.microsoft.com/office/powerpoint/2010/main" xmlns="" val="3361165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chemeClr val="bg1"/>
                </a:solidFill>
                <a:latin typeface="Calibri" panose="020F0502020204030204" pitchFamily="34" charset="0"/>
              </a:rPr>
              <a:t>Điều trị táo bón cho mẹ nếu mẹ bị táo khi nuôi con bú bằng chế độ ăn uống</a:t>
            </a:r>
            <a:r>
              <a:rPr lang="vi-VN" sz="1200" dirty="0">
                <a:solidFill>
                  <a:schemeClr val="bg1"/>
                </a:solidFill>
              </a:rPr>
              <a:t>.</a:t>
            </a:r>
            <a:endParaRPr lang="en-US" sz="1200" dirty="0">
              <a:solidFill>
                <a:schemeClr val="bg1"/>
              </a:solidFill>
            </a:endParaRPr>
          </a:p>
          <a:p>
            <a:pPr lvl="0"/>
            <a:r>
              <a:rPr lang="vi-VN" sz="1200" kern="1200" dirty="0">
                <a:solidFill>
                  <a:schemeClr val="tx1"/>
                </a:solidFill>
                <a:latin typeface="+mn-lt"/>
                <a:ea typeface="+mn-ea"/>
                <a:cs typeface="+mn-cs"/>
              </a:rPr>
              <a:t>Điều trị táo bón cho mẹ nếu mẹ bị táo </a:t>
            </a:r>
            <a:r>
              <a:rPr lang="en-US" sz="1200" kern="1200" dirty="0" err="1">
                <a:solidFill>
                  <a:schemeClr val="tx1"/>
                </a:solidFill>
                <a:latin typeface="+mn-lt"/>
                <a:ea typeface="+mn-ea"/>
                <a:cs typeface="+mn-cs"/>
              </a:rPr>
              <a:t>bón</a:t>
            </a:r>
            <a:r>
              <a:rPr lang="en-US" sz="1200" kern="1200" dirty="0">
                <a:solidFill>
                  <a:schemeClr val="tx1"/>
                </a:solidFill>
                <a:latin typeface="+mn-lt"/>
                <a:ea typeface="+mn-ea"/>
                <a:cs typeface="+mn-cs"/>
              </a:rPr>
              <a:t> </a:t>
            </a:r>
            <a:r>
              <a:rPr lang="vi-VN" sz="1200" kern="1200" dirty="0">
                <a:solidFill>
                  <a:schemeClr val="tx1"/>
                </a:solidFill>
                <a:latin typeface="+mn-lt"/>
                <a:ea typeface="+mn-ea"/>
                <a:cs typeface="+mn-cs"/>
              </a:rPr>
              <a:t>khi </a:t>
            </a:r>
            <a:r>
              <a:rPr lang="en-US" sz="1200" kern="1200" dirty="0" err="1">
                <a:solidFill>
                  <a:schemeClr val="tx1"/>
                </a:solidFill>
                <a:latin typeface="+mn-lt"/>
                <a:ea typeface="+mn-ea"/>
                <a:cs typeface="+mn-cs"/>
              </a:rPr>
              <a:t>đang</a:t>
            </a:r>
            <a:r>
              <a:rPr lang="en-US" sz="1200" kern="1200" dirty="0">
                <a:solidFill>
                  <a:schemeClr val="tx1"/>
                </a:solidFill>
                <a:latin typeface="+mn-lt"/>
                <a:ea typeface="+mn-ea"/>
                <a:cs typeface="+mn-cs"/>
              </a:rPr>
              <a:t> </a:t>
            </a:r>
            <a:r>
              <a:rPr lang="vi-VN" sz="1200" kern="1200" dirty="0">
                <a:solidFill>
                  <a:schemeClr val="tx1"/>
                </a:solidFill>
                <a:latin typeface="+mn-lt"/>
                <a:ea typeface="+mn-ea"/>
                <a:cs typeface="+mn-cs"/>
              </a:rPr>
              <a:t>nuôi con bú.</a:t>
            </a:r>
            <a:endParaRPr lang="en-US" sz="1100" kern="1200" dirty="0">
              <a:solidFill>
                <a:schemeClr val="tx1"/>
              </a:solidFill>
              <a:latin typeface="+mn-lt"/>
              <a:ea typeface="+mn-ea"/>
              <a:cs typeface="+mn-cs"/>
            </a:endParaRPr>
          </a:p>
          <a:p>
            <a:pPr lvl="0"/>
            <a:r>
              <a:rPr lang="vi-VN" sz="1200" kern="1200" dirty="0">
                <a:solidFill>
                  <a:schemeClr val="tx1"/>
                </a:solidFill>
                <a:latin typeface="+mn-lt"/>
                <a:ea typeface="+mn-ea"/>
                <a:cs typeface="+mn-cs"/>
              </a:rPr>
              <a:t>Nếu trẻ đang ăn sữa công thức: Chọn loại sữa có bổ sung thêm chất xơ, hoặc pha sữa với nước cháo loãng</a:t>
            </a:r>
            <a:endParaRPr lang="en-US" sz="11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Cho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ă</a:t>
            </a:r>
            <a:r>
              <a:rPr lang="vi-VN" sz="1200" kern="1200" dirty="0">
                <a:solidFill>
                  <a:schemeClr val="tx1"/>
                </a:solidFill>
                <a:latin typeface="+mn-lt"/>
                <a:ea typeface="+mn-ea"/>
                <a:cs typeface="+mn-cs"/>
              </a:rPr>
              <a:t>n nhiều rau xanh và quả chín: 1</a:t>
            </a:r>
            <a:r>
              <a:rPr lang="en-US" sz="1200" kern="1200" dirty="0">
                <a:solidFill>
                  <a:schemeClr val="tx1"/>
                </a:solidFill>
                <a:latin typeface="+mn-lt"/>
                <a:ea typeface="+mn-ea"/>
                <a:cs typeface="+mn-cs"/>
              </a:rPr>
              <a:t>-3 </a:t>
            </a:r>
            <a:r>
              <a:rPr lang="en-US" sz="1200" kern="1200" dirty="0" err="1">
                <a:solidFill>
                  <a:schemeClr val="tx1"/>
                </a:solidFill>
                <a:latin typeface="+mn-lt"/>
                <a:ea typeface="+mn-ea"/>
                <a:cs typeface="+mn-cs"/>
              </a:rPr>
              <a:t>lạng</a:t>
            </a:r>
            <a:r>
              <a:rPr lang="vi-VN" sz="1200" kern="1200" dirty="0">
                <a:solidFill>
                  <a:schemeClr val="tx1"/>
                </a:solidFill>
                <a:latin typeface="+mn-lt"/>
                <a:ea typeface="+mn-ea"/>
                <a:cs typeface="+mn-cs"/>
              </a:rPr>
              <a:t> rau xanh và 2-3</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lạn</a:t>
            </a:r>
            <a:r>
              <a:rPr lang="vi-VN" sz="1200" kern="1200" dirty="0">
                <a:solidFill>
                  <a:schemeClr val="tx1"/>
                </a:solidFill>
                <a:latin typeface="+mn-lt"/>
                <a:ea typeface="+mn-ea"/>
                <a:cs typeface="+mn-cs"/>
              </a:rPr>
              <a:t>g quả chín/ngày tùy theo độ tuổi</a:t>
            </a:r>
            <a:r>
              <a:rPr lang="en-US" sz="1200" kern="1200" dirty="0">
                <a:solidFill>
                  <a:schemeClr val="tx1"/>
                </a:solidFill>
                <a:latin typeface="+mn-lt"/>
                <a:ea typeface="+mn-ea"/>
                <a:cs typeface="+mn-cs"/>
              </a:rPr>
              <a:t>. </a:t>
            </a:r>
            <a:r>
              <a:rPr lang="vi-VN" sz="1200" kern="1200" dirty="0">
                <a:solidFill>
                  <a:schemeClr val="tx1"/>
                </a:solidFill>
                <a:latin typeface="+mn-lt"/>
                <a:ea typeface="+mn-ea"/>
                <a:cs typeface="+mn-cs"/>
              </a:rPr>
              <a:t>Chọn các loại rau củ quả có tính nhuận tràng: rau khoai lang, mồng tơi, rau d</a:t>
            </a:r>
            <a:r>
              <a:rPr lang="en-US" sz="1200" kern="1200" dirty="0" err="1">
                <a:solidFill>
                  <a:schemeClr val="tx1"/>
                </a:solidFill>
                <a:latin typeface="+mn-lt"/>
                <a:ea typeface="+mn-ea"/>
                <a:cs typeface="+mn-cs"/>
              </a:rPr>
              <a:t>ền</a:t>
            </a:r>
            <a:r>
              <a:rPr lang="vi-VN" sz="1200" kern="1200" dirty="0">
                <a:solidFill>
                  <a:schemeClr val="tx1"/>
                </a:solidFill>
                <a:latin typeface="+mn-lt"/>
                <a:ea typeface="+mn-ea"/>
                <a:cs typeface="+mn-cs"/>
              </a:rPr>
              <a:t>, củ khoai lang, đu đủ, chuối, cam, bưởi...</a:t>
            </a:r>
            <a:endParaRPr lang="en-US" sz="11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Cho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u</a:t>
            </a:r>
            <a:r>
              <a:rPr lang="vi-VN" sz="1200" kern="1200" dirty="0">
                <a:solidFill>
                  <a:schemeClr val="tx1"/>
                </a:solidFill>
                <a:latin typeface="+mn-lt"/>
                <a:ea typeface="+mn-ea"/>
                <a:cs typeface="+mn-cs"/>
              </a:rPr>
              <a:t>ống đủ nước</a:t>
            </a:r>
            <a:endParaRPr lang="en-US" sz="1100"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Hạn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chế</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ăn</a:t>
            </a:r>
            <a:r>
              <a:rPr lang="en-US" sz="1200" kern="1200" dirty="0">
                <a:solidFill>
                  <a:schemeClr val="tx1"/>
                </a:solidFill>
                <a:latin typeface="+mn-lt"/>
                <a:ea typeface="+mn-ea"/>
                <a:cs typeface="+mn-cs"/>
              </a:rPr>
              <a:t> c</a:t>
            </a:r>
            <a:r>
              <a:rPr lang="vi-VN" sz="1200" kern="1200" dirty="0">
                <a:solidFill>
                  <a:schemeClr val="tx1"/>
                </a:solidFill>
                <a:latin typeface="+mn-lt"/>
                <a:ea typeface="+mn-ea"/>
                <a:cs typeface="+mn-cs"/>
              </a:rPr>
              <a:t>ác thực phẩm gây táo bón: Các loại quả có vị chát </a:t>
            </a:r>
            <a:r>
              <a:rPr lang="en-US" sz="1200" kern="1200" dirty="0">
                <a:solidFill>
                  <a:schemeClr val="tx1"/>
                </a:solidFill>
                <a:latin typeface="+mn-lt"/>
                <a:ea typeface="+mn-ea"/>
                <a:cs typeface="+mn-cs"/>
              </a:rPr>
              <a:t>(</a:t>
            </a:r>
            <a:r>
              <a:rPr lang="vi-VN" sz="1200" kern="1200" dirty="0">
                <a:solidFill>
                  <a:schemeClr val="tx1"/>
                </a:solidFill>
                <a:latin typeface="+mn-lt"/>
                <a:ea typeface="+mn-ea"/>
                <a:cs typeface="+mn-cs"/>
              </a:rPr>
              <a:t>ổi, sim, sung, táo, hồng xiêm</a:t>
            </a:r>
            <a:r>
              <a:rPr lang="en-US" sz="1200" kern="1200" dirty="0">
                <a:solidFill>
                  <a:schemeClr val="tx1"/>
                </a:solidFill>
                <a:latin typeface="+mn-lt"/>
                <a:ea typeface="+mn-ea"/>
                <a:cs typeface="+mn-cs"/>
              </a:rPr>
              <a:t>)</a:t>
            </a:r>
            <a:r>
              <a:rPr lang="vi-VN" sz="1200" kern="1200" dirty="0">
                <a:solidFill>
                  <a:schemeClr val="tx1"/>
                </a:solidFill>
                <a:latin typeface="+mn-lt"/>
                <a:ea typeface="+mn-ea"/>
                <a:cs typeface="+mn-cs"/>
              </a:rPr>
              <a:t>, cà phê, nước chè</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cocacola</a:t>
            </a:r>
            <a:r>
              <a:rPr lang="en-US" sz="1200" kern="1200" dirty="0">
                <a:solidFill>
                  <a:schemeClr val="tx1"/>
                </a:solidFill>
                <a:latin typeface="+mn-lt"/>
                <a:ea typeface="+mn-ea"/>
                <a:cs typeface="+mn-cs"/>
              </a:rPr>
              <a:t>…</a:t>
            </a:r>
            <a:endParaRPr lang="en-US" sz="1100"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Tập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thói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ngoài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đều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đặn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theo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đúng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giờ</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tập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trung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khi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ngoài</a:t>
            </a:r>
            <a:r>
              <a:rPr lang="en-US" sz="1200" kern="1200" dirty="0">
                <a:solidFill>
                  <a:schemeClr val="tx1"/>
                </a:solidFill>
                <a:latin typeface="+mn-lt"/>
                <a:ea typeface="+mn-ea"/>
                <a:cs typeface="+mn-cs"/>
              </a:rPr>
              <a:t>: </a:t>
            </a:r>
            <a:endParaRPr lang="en-US" sz="1100" kern="1200" dirty="0">
              <a:solidFill>
                <a:schemeClr val="tx1"/>
              </a:solidFill>
              <a:latin typeface="+mn-lt"/>
              <a:ea typeface="+mn-ea"/>
              <a:cs typeface="+mn-cs"/>
            </a:endParaRPr>
          </a:p>
          <a:p>
            <a:pPr lvl="1"/>
            <a:r>
              <a:rPr lang="en-US" sz="1200" kern="1200" dirty="0" err="1">
                <a:solidFill>
                  <a:schemeClr val="tx1"/>
                </a:solidFill>
                <a:latin typeface="+mn-lt"/>
                <a:ea typeface="+mn-ea"/>
                <a:cs typeface="+mn-cs"/>
              </a:rPr>
              <a:t>Không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đọc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hoặc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xem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tranh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ảnh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báo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hoặc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chơi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điện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tử</a:t>
            </a:r>
            <a:endParaRPr lang="en-US" sz="1100" kern="1200" dirty="0">
              <a:solidFill>
                <a:schemeClr val="tx1"/>
              </a:solidFill>
              <a:latin typeface="+mn-lt"/>
              <a:ea typeface="+mn-ea"/>
              <a:cs typeface="+mn-cs"/>
            </a:endParaRPr>
          </a:p>
          <a:p>
            <a:pPr lvl="1"/>
            <a:r>
              <a:rPr lang="en-US" sz="1200" kern="1200" dirty="0" err="1">
                <a:solidFill>
                  <a:schemeClr val="tx1"/>
                </a:solidFill>
                <a:latin typeface="+mn-lt"/>
                <a:ea typeface="+mn-ea"/>
                <a:cs typeface="+mn-cs"/>
              </a:rPr>
              <a:t>Không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nói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chuyện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hoặc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chuyện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endParaRPr lang="en-US" sz="1100"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Để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t</a:t>
            </a:r>
            <a:r>
              <a:rPr lang="vi-VN" sz="1200" kern="1200" dirty="0">
                <a:solidFill>
                  <a:schemeClr val="tx1"/>
                </a:solidFill>
                <a:latin typeface="+mn-lt"/>
                <a:ea typeface="+mn-ea"/>
                <a:cs typeface="+mn-cs"/>
              </a:rPr>
              <a:t>ăng cường vận động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tập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dục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thể</a:t>
            </a:r>
            <a:r>
              <a:rPr lang="en-US" sz="1200" kern="1200" dirty="0">
                <a:solidFill>
                  <a:schemeClr val="tx1"/>
                </a:solidFill>
                <a:latin typeface="+mn-lt"/>
                <a:ea typeface="+mn-ea"/>
                <a:cs typeface="+mn-cs"/>
              </a:rPr>
              <a:t> thao, </a:t>
            </a:r>
            <a:r>
              <a:rPr lang="vi-VN" sz="1200" kern="1200" dirty="0">
                <a:solidFill>
                  <a:schemeClr val="tx1"/>
                </a:solidFill>
                <a:latin typeface="+mn-lt"/>
                <a:ea typeface="+mn-ea"/>
                <a:cs typeface="+mn-cs"/>
              </a:rPr>
              <a:t>chạy nhảy nô đùa</a:t>
            </a:r>
            <a:endParaRPr lang="en-US" sz="1100" kern="1200" dirty="0">
              <a:solidFill>
                <a:schemeClr val="tx1"/>
              </a:solidFill>
              <a:latin typeface="+mn-lt"/>
              <a:ea typeface="+mn-ea"/>
              <a:cs typeface="+mn-cs"/>
            </a:endParaRPr>
          </a:p>
          <a:p>
            <a:pPr lvl="0"/>
            <a:r>
              <a:rPr lang="vi-VN" sz="1200" kern="1200" dirty="0">
                <a:solidFill>
                  <a:schemeClr val="tx1"/>
                </a:solidFill>
                <a:latin typeface="+mn-lt"/>
                <a:ea typeface="+mn-ea"/>
                <a:cs typeface="+mn-cs"/>
              </a:rPr>
              <a:t>Xoa bụng cho trẻ theo </a:t>
            </a:r>
            <a:r>
              <a:rPr lang="en-US" sz="1200" kern="1200" dirty="0" err="1">
                <a:solidFill>
                  <a:schemeClr val="tx1"/>
                </a:solidFill>
                <a:latin typeface="+mn-lt"/>
                <a:ea typeface="+mn-ea"/>
                <a:cs typeface="+mn-cs"/>
              </a:rPr>
              <a:t>chiều</a:t>
            </a:r>
            <a:r>
              <a:rPr lang="vi-VN" sz="1200" kern="1200" dirty="0">
                <a:solidFill>
                  <a:schemeClr val="tx1"/>
                </a:solidFill>
                <a:latin typeface="+mn-lt"/>
                <a:ea typeface="+mn-ea"/>
                <a:cs typeface="+mn-cs"/>
              </a:rPr>
              <a:t> từ phải sang trái ngày 1-2 lần vào khoảng cách giữa 2 bữa ăn, mỗi lần 5-7 phút</a:t>
            </a:r>
            <a:endParaRPr lang="en-US" sz="1100" kern="1200" dirty="0">
              <a:solidFill>
                <a:schemeClr val="tx1"/>
              </a:solidFill>
              <a:latin typeface="+mn-lt"/>
              <a:ea typeface="+mn-ea"/>
              <a:cs typeface="+mn-cs"/>
            </a:endParaRPr>
          </a:p>
          <a:p>
            <a:pPr lvl="0"/>
            <a:r>
              <a:rPr lang="vi-VN" sz="1200" kern="1200" dirty="0">
                <a:solidFill>
                  <a:schemeClr val="tx1"/>
                </a:solidFill>
                <a:latin typeface="+mn-lt"/>
                <a:ea typeface="+mn-ea"/>
                <a:cs typeface="+mn-cs"/>
              </a:rPr>
              <a:t>Điều trị bệnh còi xương, suy dinh dưỡng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bệnh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gây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táo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bón</a:t>
            </a:r>
            <a:endParaRPr lang="en-US" sz="1100"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Chỉ</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dùng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thuốc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theo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hướng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dẫn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bộ</a:t>
            </a:r>
            <a:r>
              <a:rPr lang="en-US" sz="1200" kern="1200" dirty="0">
                <a:solidFill>
                  <a:schemeClr val="tx1"/>
                </a:solidFill>
                <a:latin typeface="+mn-lt"/>
                <a:ea typeface="+mn-ea"/>
                <a:cs typeface="+mn-cs"/>
              </a:rPr>
              <a:t> y tế. </a:t>
            </a:r>
            <a:r>
              <a:rPr lang="vi-VN" sz="1200" kern="1200" dirty="0">
                <a:solidFill>
                  <a:schemeClr val="tx1"/>
                </a:solidFill>
                <a:latin typeface="+mn-lt"/>
                <a:ea typeface="+mn-ea"/>
                <a:cs typeface="+mn-cs"/>
              </a:rPr>
              <a:t>Không tự ý dùng thuốc và thụt tháo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endParaRPr lang="en-US" sz="11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BE983111-2647-4038-8DDD-FC6FFD305074}" type="slidenum">
              <a:rPr lang="en-US" smtClean="0"/>
              <a:pPr/>
              <a:t>40</a:t>
            </a:fld>
            <a:endParaRPr lang="en-US"/>
          </a:p>
        </p:txBody>
      </p:sp>
    </p:spTree>
    <p:extLst>
      <p:ext uri="{BB962C8B-B14F-4D97-AF65-F5344CB8AC3E}">
        <p14:creationId xmlns:p14="http://schemas.microsoft.com/office/powerpoint/2010/main" xmlns="" val="35683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dirty="0">
                <a:solidFill>
                  <a:schemeClr val="bg1"/>
                </a:solidFill>
                <a:latin typeface="Calibri" panose="020F0502020204030204" pitchFamily="34" charset="0"/>
              </a:rPr>
              <a:t>Điều trị táo bón cho mẹ nếu mẹ bị táo khi nuôi con bú bằng chế độ ăn uống</a:t>
            </a:r>
            <a:r>
              <a:rPr lang="vi-VN" sz="1200" dirty="0">
                <a:solidFill>
                  <a:schemeClr val="bg1"/>
                </a:solidFill>
              </a:rPr>
              <a:t>.</a:t>
            </a:r>
            <a:endParaRPr lang="en-US" sz="1200" dirty="0">
              <a:solidFill>
                <a:schemeClr val="bg1"/>
              </a:solidFill>
            </a:endParaRPr>
          </a:p>
          <a:p>
            <a:pPr lvl="0"/>
            <a:r>
              <a:rPr lang="vi-VN" sz="1200" kern="1200" dirty="0">
                <a:solidFill>
                  <a:schemeClr val="tx1"/>
                </a:solidFill>
                <a:latin typeface="+mn-lt"/>
                <a:ea typeface="+mn-ea"/>
                <a:cs typeface="+mn-cs"/>
              </a:rPr>
              <a:t>Điều trị táo bón cho mẹ nếu mẹ bị táo </a:t>
            </a:r>
            <a:r>
              <a:rPr lang="en-US" sz="1200" kern="1200" dirty="0" err="1">
                <a:solidFill>
                  <a:schemeClr val="tx1"/>
                </a:solidFill>
                <a:latin typeface="+mn-lt"/>
                <a:ea typeface="+mn-ea"/>
                <a:cs typeface="+mn-cs"/>
              </a:rPr>
              <a:t>bón</a:t>
            </a:r>
            <a:r>
              <a:rPr lang="en-US" sz="1200" kern="1200" dirty="0">
                <a:solidFill>
                  <a:schemeClr val="tx1"/>
                </a:solidFill>
                <a:latin typeface="+mn-lt"/>
                <a:ea typeface="+mn-ea"/>
                <a:cs typeface="+mn-cs"/>
              </a:rPr>
              <a:t> </a:t>
            </a:r>
            <a:r>
              <a:rPr lang="vi-VN" sz="1200" kern="1200" dirty="0">
                <a:solidFill>
                  <a:schemeClr val="tx1"/>
                </a:solidFill>
                <a:latin typeface="+mn-lt"/>
                <a:ea typeface="+mn-ea"/>
                <a:cs typeface="+mn-cs"/>
              </a:rPr>
              <a:t>khi </a:t>
            </a:r>
            <a:r>
              <a:rPr lang="en-US" sz="1200" kern="1200" dirty="0" err="1">
                <a:solidFill>
                  <a:schemeClr val="tx1"/>
                </a:solidFill>
                <a:latin typeface="+mn-lt"/>
                <a:ea typeface="+mn-ea"/>
                <a:cs typeface="+mn-cs"/>
              </a:rPr>
              <a:t>đang</a:t>
            </a:r>
            <a:r>
              <a:rPr lang="en-US" sz="1200" kern="1200" dirty="0">
                <a:solidFill>
                  <a:schemeClr val="tx1"/>
                </a:solidFill>
                <a:latin typeface="+mn-lt"/>
                <a:ea typeface="+mn-ea"/>
                <a:cs typeface="+mn-cs"/>
              </a:rPr>
              <a:t> </a:t>
            </a:r>
            <a:r>
              <a:rPr lang="vi-VN" sz="1200" kern="1200" dirty="0">
                <a:solidFill>
                  <a:schemeClr val="tx1"/>
                </a:solidFill>
                <a:latin typeface="+mn-lt"/>
                <a:ea typeface="+mn-ea"/>
                <a:cs typeface="+mn-cs"/>
              </a:rPr>
              <a:t>nuôi con bú.</a:t>
            </a:r>
            <a:endParaRPr lang="en-US" sz="1100" kern="1200" dirty="0">
              <a:solidFill>
                <a:schemeClr val="tx1"/>
              </a:solidFill>
              <a:latin typeface="+mn-lt"/>
              <a:ea typeface="+mn-ea"/>
              <a:cs typeface="+mn-cs"/>
            </a:endParaRPr>
          </a:p>
          <a:p>
            <a:pPr lvl="0"/>
            <a:r>
              <a:rPr lang="vi-VN" sz="1200" kern="1200" dirty="0">
                <a:solidFill>
                  <a:schemeClr val="tx1"/>
                </a:solidFill>
                <a:latin typeface="+mn-lt"/>
                <a:ea typeface="+mn-ea"/>
                <a:cs typeface="+mn-cs"/>
              </a:rPr>
              <a:t>Nếu trẻ đang ăn sữa công thức: Chọn loại sữa có bổ sung thêm chất xơ, hoặc pha sữa với nước cháo loãng</a:t>
            </a:r>
            <a:endParaRPr lang="en-US" sz="11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Cho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ă</a:t>
            </a:r>
            <a:r>
              <a:rPr lang="vi-VN" sz="1200" kern="1200" dirty="0">
                <a:solidFill>
                  <a:schemeClr val="tx1"/>
                </a:solidFill>
                <a:latin typeface="+mn-lt"/>
                <a:ea typeface="+mn-ea"/>
                <a:cs typeface="+mn-cs"/>
              </a:rPr>
              <a:t>n nhiều rau xanh và quả chín: 1</a:t>
            </a:r>
            <a:r>
              <a:rPr lang="en-US" sz="1200" kern="1200" dirty="0">
                <a:solidFill>
                  <a:schemeClr val="tx1"/>
                </a:solidFill>
                <a:latin typeface="+mn-lt"/>
                <a:ea typeface="+mn-ea"/>
                <a:cs typeface="+mn-cs"/>
              </a:rPr>
              <a:t>-3 </a:t>
            </a:r>
            <a:r>
              <a:rPr lang="en-US" sz="1200" kern="1200" dirty="0" err="1">
                <a:solidFill>
                  <a:schemeClr val="tx1"/>
                </a:solidFill>
                <a:latin typeface="+mn-lt"/>
                <a:ea typeface="+mn-ea"/>
                <a:cs typeface="+mn-cs"/>
              </a:rPr>
              <a:t>lạng</a:t>
            </a:r>
            <a:r>
              <a:rPr lang="vi-VN" sz="1200" kern="1200" dirty="0">
                <a:solidFill>
                  <a:schemeClr val="tx1"/>
                </a:solidFill>
                <a:latin typeface="+mn-lt"/>
                <a:ea typeface="+mn-ea"/>
                <a:cs typeface="+mn-cs"/>
              </a:rPr>
              <a:t> rau xanh và 2-3</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lạn</a:t>
            </a:r>
            <a:r>
              <a:rPr lang="vi-VN" sz="1200" kern="1200" dirty="0">
                <a:solidFill>
                  <a:schemeClr val="tx1"/>
                </a:solidFill>
                <a:latin typeface="+mn-lt"/>
                <a:ea typeface="+mn-ea"/>
                <a:cs typeface="+mn-cs"/>
              </a:rPr>
              <a:t>g quả chín/ngày tùy theo độ tuổi</a:t>
            </a:r>
            <a:r>
              <a:rPr lang="en-US" sz="1200" kern="1200" dirty="0">
                <a:solidFill>
                  <a:schemeClr val="tx1"/>
                </a:solidFill>
                <a:latin typeface="+mn-lt"/>
                <a:ea typeface="+mn-ea"/>
                <a:cs typeface="+mn-cs"/>
              </a:rPr>
              <a:t>. </a:t>
            </a:r>
            <a:r>
              <a:rPr lang="vi-VN" sz="1200" kern="1200" dirty="0">
                <a:solidFill>
                  <a:schemeClr val="tx1"/>
                </a:solidFill>
                <a:latin typeface="+mn-lt"/>
                <a:ea typeface="+mn-ea"/>
                <a:cs typeface="+mn-cs"/>
              </a:rPr>
              <a:t>Chọn các loại rau củ quả có tính nhuận tràng: rau khoai lang, mồng tơi, rau d</a:t>
            </a:r>
            <a:r>
              <a:rPr lang="en-US" sz="1200" kern="1200" dirty="0" err="1">
                <a:solidFill>
                  <a:schemeClr val="tx1"/>
                </a:solidFill>
                <a:latin typeface="+mn-lt"/>
                <a:ea typeface="+mn-ea"/>
                <a:cs typeface="+mn-cs"/>
              </a:rPr>
              <a:t>ền</a:t>
            </a:r>
            <a:r>
              <a:rPr lang="vi-VN" sz="1200" kern="1200" dirty="0">
                <a:solidFill>
                  <a:schemeClr val="tx1"/>
                </a:solidFill>
                <a:latin typeface="+mn-lt"/>
                <a:ea typeface="+mn-ea"/>
                <a:cs typeface="+mn-cs"/>
              </a:rPr>
              <a:t>, củ khoai lang, đu đủ, chuối, cam, bưởi...</a:t>
            </a:r>
            <a:endParaRPr lang="en-US" sz="11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Cho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u</a:t>
            </a:r>
            <a:r>
              <a:rPr lang="vi-VN" sz="1200" kern="1200" dirty="0">
                <a:solidFill>
                  <a:schemeClr val="tx1"/>
                </a:solidFill>
                <a:latin typeface="+mn-lt"/>
                <a:ea typeface="+mn-ea"/>
                <a:cs typeface="+mn-cs"/>
              </a:rPr>
              <a:t>ống đủ nước</a:t>
            </a:r>
            <a:endParaRPr lang="en-US" sz="1100"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Hạn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chế</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ăn</a:t>
            </a:r>
            <a:r>
              <a:rPr lang="en-US" sz="1200" kern="1200" dirty="0">
                <a:solidFill>
                  <a:schemeClr val="tx1"/>
                </a:solidFill>
                <a:latin typeface="+mn-lt"/>
                <a:ea typeface="+mn-ea"/>
                <a:cs typeface="+mn-cs"/>
              </a:rPr>
              <a:t> c</a:t>
            </a:r>
            <a:r>
              <a:rPr lang="vi-VN" sz="1200" kern="1200" dirty="0">
                <a:solidFill>
                  <a:schemeClr val="tx1"/>
                </a:solidFill>
                <a:latin typeface="+mn-lt"/>
                <a:ea typeface="+mn-ea"/>
                <a:cs typeface="+mn-cs"/>
              </a:rPr>
              <a:t>ác thực phẩm gây táo bón: Các loại quả có vị chát </a:t>
            </a:r>
            <a:r>
              <a:rPr lang="en-US" sz="1200" kern="1200" dirty="0">
                <a:solidFill>
                  <a:schemeClr val="tx1"/>
                </a:solidFill>
                <a:latin typeface="+mn-lt"/>
                <a:ea typeface="+mn-ea"/>
                <a:cs typeface="+mn-cs"/>
              </a:rPr>
              <a:t>(</a:t>
            </a:r>
            <a:r>
              <a:rPr lang="vi-VN" sz="1200" kern="1200" dirty="0">
                <a:solidFill>
                  <a:schemeClr val="tx1"/>
                </a:solidFill>
                <a:latin typeface="+mn-lt"/>
                <a:ea typeface="+mn-ea"/>
                <a:cs typeface="+mn-cs"/>
              </a:rPr>
              <a:t>ổi, sim, sung, táo, hồng xiêm</a:t>
            </a:r>
            <a:r>
              <a:rPr lang="en-US" sz="1200" kern="1200" dirty="0">
                <a:solidFill>
                  <a:schemeClr val="tx1"/>
                </a:solidFill>
                <a:latin typeface="+mn-lt"/>
                <a:ea typeface="+mn-ea"/>
                <a:cs typeface="+mn-cs"/>
              </a:rPr>
              <a:t>)</a:t>
            </a:r>
            <a:r>
              <a:rPr lang="vi-VN" sz="1200" kern="1200" dirty="0">
                <a:solidFill>
                  <a:schemeClr val="tx1"/>
                </a:solidFill>
                <a:latin typeface="+mn-lt"/>
                <a:ea typeface="+mn-ea"/>
                <a:cs typeface="+mn-cs"/>
              </a:rPr>
              <a:t>, cà phê, nước chè</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cocacola</a:t>
            </a:r>
            <a:r>
              <a:rPr lang="en-US" sz="1200" kern="1200" dirty="0">
                <a:solidFill>
                  <a:schemeClr val="tx1"/>
                </a:solidFill>
                <a:latin typeface="+mn-lt"/>
                <a:ea typeface="+mn-ea"/>
                <a:cs typeface="+mn-cs"/>
              </a:rPr>
              <a:t>…</a:t>
            </a:r>
            <a:endParaRPr lang="en-US" sz="1100"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Tập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thói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quen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ngoài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đều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đặn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theo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đúng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giờ</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tập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trung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khi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ngoài</a:t>
            </a:r>
            <a:r>
              <a:rPr lang="en-US" sz="1200" kern="1200" dirty="0">
                <a:solidFill>
                  <a:schemeClr val="tx1"/>
                </a:solidFill>
                <a:latin typeface="+mn-lt"/>
                <a:ea typeface="+mn-ea"/>
                <a:cs typeface="+mn-cs"/>
              </a:rPr>
              <a:t>: </a:t>
            </a:r>
            <a:endParaRPr lang="en-US" sz="1100" kern="1200" dirty="0">
              <a:solidFill>
                <a:schemeClr val="tx1"/>
              </a:solidFill>
              <a:latin typeface="+mn-lt"/>
              <a:ea typeface="+mn-ea"/>
              <a:cs typeface="+mn-cs"/>
            </a:endParaRPr>
          </a:p>
          <a:p>
            <a:pPr lvl="1"/>
            <a:r>
              <a:rPr lang="en-US" sz="1200" kern="1200" dirty="0" err="1">
                <a:solidFill>
                  <a:schemeClr val="tx1"/>
                </a:solidFill>
                <a:latin typeface="+mn-lt"/>
                <a:ea typeface="+mn-ea"/>
                <a:cs typeface="+mn-cs"/>
              </a:rPr>
              <a:t>Không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đọc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hoặc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xem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tranh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ảnh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báo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a:t>
            </a:r>
            <a:r>
              <a:rPr lang="en-US" sz="1200" kern="1200" dirty="0">
                <a:solidFill>
                  <a:schemeClr val="tx1"/>
                </a:solidFill>
                <a:latin typeface="+mn-lt"/>
                <a:ea typeface="+mn-ea"/>
                <a:cs typeface="+mn-cs"/>
              </a:rPr>
              <a:t> vi </a:t>
            </a:r>
            <a:r>
              <a:rPr lang="en-US" sz="1200" kern="1200" dirty="0" err="1">
                <a:solidFill>
                  <a:schemeClr val="tx1"/>
                </a:solidFill>
                <a:latin typeface="+mn-lt"/>
                <a:ea typeface="+mn-ea"/>
                <a:cs typeface="+mn-cs"/>
              </a:rPr>
              <a:t>hoặc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chơi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điện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tử</a:t>
            </a:r>
            <a:endParaRPr lang="en-US" sz="1100" kern="1200" dirty="0">
              <a:solidFill>
                <a:schemeClr val="tx1"/>
              </a:solidFill>
              <a:latin typeface="+mn-lt"/>
              <a:ea typeface="+mn-ea"/>
              <a:cs typeface="+mn-cs"/>
            </a:endParaRPr>
          </a:p>
          <a:p>
            <a:pPr lvl="1"/>
            <a:r>
              <a:rPr lang="en-US" sz="1200" kern="1200" dirty="0" err="1">
                <a:solidFill>
                  <a:schemeClr val="tx1"/>
                </a:solidFill>
                <a:latin typeface="+mn-lt"/>
                <a:ea typeface="+mn-ea"/>
                <a:cs typeface="+mn-cs"/>
              </a:rPr>
              <a:t>Không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nói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chuyện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hoặc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chuyện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endParaRPr lang="en-US" sz="1100"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Để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r>
              <a:rPr lang="en-US" sz="1200" kern="1200" dirty="0">
                <a:solidFill>
                  <a:schemeClr val="tx1"/>
                </a:solidFill>
                <a:latin typeface="+mn-lt"/>
                <a:ea typeface="+mn-ea"/>
                <a:cs typeface="+mn-cs"/>
              </a:rPr>
              <a:t> t</a:t>
            </a:r>
            <a:r>
              <a:rPr lang="vi-VN" sz="1200" kern="1200" dirty="0">
                <a:solidFill>
                  <a:schemeClr val="tx1"/>
                </a:solidFill>
                <a:latin typeface="+mn-lt"/>
                <a:ea typeface="+mn-ea"/>
                <a:cs typeface="+mn-cs"/>
              </a:rPr>
              <a:t>ăng cường vận động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tập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dục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thể</a:t>
            </a:r>
            <a:r>
              <a:rPr lang="en-US" sz="1200" kern="1200" dirty="0">
                <a:solidFill>
                  <a:schemeClr val="tx1"/>
                </a:solidFill>
                <a:latin typeface="+mn-lt"/>
                <a:ea typeface="+mn-ea"/>
                <a:cs typeface="+mn-cs"/>
              </a:rPr>
              <a:t> thao, </a:t>
            </a:r>
            <a:r>
              <a:rPr lang="vi-VN" sz="1200" kern="1200" dirty="0">
                <a:solidFill>
                  <a:schemeClr val="tx1"/>
                </a:solidFill>
                <a:latin typeface="+mn-lt"/>
                <a:ea typeface="+mn-ea"/>
                <a:cs typeface="+mn-cs"/>
              </a:rPr>
              <a:t>chạy nhảy nô đùa</a:t>
            </a:r>
            <a:endParaRPr lang="en-US" sz="1100" kern="1200" dirty="0">
              <a:solidFill>
                <a:schemeClr val="tx1"/>
              </a:solidFill>
              <a:latin typeface="+mn-lt"/>
              <a:ea typeface="+mn-ea"/>
              <a:cs typeface="+mn-cs"/>
            </a:endParaRPr>
          </a:p>
          <a:p>
            <a:pPr lvl="0"/>
            <a:r>
              <a:rPr lang="vi-VN" sz="1200" kern="1200" dirty="0">
                <a:solidFill>
                  <a:schemeClr val="tx1"/>
                </a:solidFill>
                <a:latin typeface="+mn-lt"/>
                <a:ea typeface="+mn-ea"/>
                <a:cs typeface="+mn-cs"/>
              </a:rPr>
              <a:t>Xoa bụng cho trẻ theo </a:t>
            </a:r>
            <a:r>
              <a:rPr lang="en-US" sz="1200" kern="1200" dirty="0" err="1">
                <a:solidFill>
                  <a:schemeClr val="tx1"/>
                </a:solidFill>
                <a:latin typeface="+mn-lt"/>
                <a:ea typeface="+mn-ea"/>
                <a:cs typeface="+mn-cs"/>
              </a:rPr>
              <a:t>chiều</a:t>
            </a:r>
            <a:r>
              <a:rPr lang="vi-VN" sz="1200" kern="1200" dirty="0">
                <a:solidFill>
                  <a:schemeClr val="tx1"/>
                </a:solidFill>
                <a:latin typeface="+mn-lt"/>
                <a:ea typeface="+mn-ea"/>
                <a:cs typeface="+mn-cs"/>
              </a:rPr>
              <a:t> từ phải sang trái ngày 1-2 lần vào khoảng cách giữa 2 bữa ăn, mỗi lần 5-7 phút</a:t>
            </a:r>
            <a:endParaRPr lang="en-US" sz="1100" kern="1200" dirty="0">
              <a:solidFill>
                <a:schemeClr val="tx1"/>
              </a:solidFill>
              <a:latin typeface="+mn-lt"/>
              <a:ea typeface="+mn-ea"/>
              <a:cs typeface="+mn-cs"/>
            </a:endParaRPr>
          </a:p>
          <a:p>
            <a:pPr lvl="0"/>
            <a:r>
              <a:rPr lang="vi-VN" sz="1200" kern="1200" dirty="0">
                <a:solidFill>
                  <a:schemeClr val="tx1"/>
                </a:solidFill>
                <a:latin typeface="+mn-lt"/>
                <a:ea typeface="+mn-ea"/>
                <a:cs typeface="+mn-cs"/>
              </a:rPr>
              <a:t>Điều trị bệnh còi xương, suy dinh dưỡng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bệnh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gây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táo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bón</a:t>
            </a:r>
            <a:endParaRPr lang="en-US" sz="1100" kern="1200" dirty="0">
              <a:solidFill>
                <a:schemeClr val="tx1"/>
              </a:solidFill>
              <a:latin typeface="+mn-lt"/>
              <a:ea typeface="+mn-ea"/>
              <a:cs typeface="+mn-cs"/>
            </a:endParaRPr>
          </a:p>
          <a:p>
            <a:pPr lvl="0"/>
            <a:r>
              <a:rPr lang="en-US" sz="1200" kern="1200" dirty="0" err="1">
                <a:solidFill>
                  <a:schemeClr val="tx1"/>
                </a:solidFill>
                <a:latin typeface="+mn-lt"/>
                <a:ea typeface="+mn-ea"/>
                <a:cs typeface="+mn-cs"/>
              </a:rPr>
              <a:t>Chỉ</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dùng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thuốc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theo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hướng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dẫn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bộ</a:t>
            </a:r>
            <a:r>
              <a:rPr lang="en-US" sz="1200" kern="1200" dirty="0">
                <a:solidFill>
                  <a:schemeClr val="tx1"/>
                </a:solidFill>
                <a:latin typeface="+mn-lt"/>
                <a:ea typeface="+mn-ea"/>
                <a:cs typeface="+mn-cs"/>
              </a:rPr>
              <a:t> y tế. </a:t>
            </a:r>
            <a:r>
              <a:rPr lang="vi-VN" sz="1200" kern="1200" dirty="0">
                <a:solidFill>
                  <a:schemeClr val="tx1"/>
                </a:solidFill>
                <a:latin typeface="+mn-lt"/>
                <a:ea typeface="+mn-ea"/>
                <a:cs typeface="+mn-cs"/>
              </a:rPr>
              <a:t>Không tự ý dùng thuốc và thụt tháo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trẻ</a:t>
            </a:r>
            <a:endParaRPr lang="en-US" sz="11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BE983111-2647-4038-8DDD-FC6FFD305074}" type="slidenum">
              <a:rPr lang="en-US" smtClean="0"/>
              <a:pPr/>
              <a:t>41</a:t>
            </a:fld>
            <a:endParaRPr lang="en-US"/>
          </a:p>
        </p:txBody>
      </p:sp>
    </p:spTree>
    <p:extLst>
      <p:ext uri="{BB962C8B-B14F-4D97-AF65-F5344CB8AC3E}">
        <p14:creationId xmlns:p14="http://schemas.microsoft.com/office/powerpoint/2010/main" xmlns="" val="118906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4955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31818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64780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304800" y="228600"/>
            <a:ext cx="8153400" cy="6324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2820112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963903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417209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72006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45227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349165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91402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847828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2050131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mbria" pitchFamily="18" charset="0"/>
              </a:defRPr>
            </a:lvl1pPr>
          </a:lstStyle>
          <a:p>
            <a:fld id="{1D8BD707-D9CF-40AE-B4C6-C98DA3205C09}" type="datetimeFigureOut">
              <a:rPr lang="en-US" smtClean="0"/>
              <a:pPr/>
              <a:t>8/26/2020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mbria" pitchFamily="18"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mbria"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 val="18057754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mbr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mbr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mbr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mbr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152400" y="1676400"/>
            <a:ext cx="8915400" cy="190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altLang="ja-JP" sz="3200" b="1" dirty="0">
                <a:solidFill>
                  <a:srgbClr val="FF0000"/>
                </a:solidFill>
              </a:rPr>
              <a:t>VAI TRÒ CỦA DINH DƯỠNG VÀ NGUYÊN TẮC CHẾ ĐỘ DINH DƯỠNG HỢP LÝ TRONG PHÒNG DỊCH BỆNH CHO TRẺ MẦM NON</a:t>
            </a:r>
            <a:endParaRPr lang="ja-JP" altLang="ja-JP" sz="3200" dirty="0">
              <a:solidFill>
                <a:srgbClr val="FF0000"/>
              </a:solidFill>
            </a:endParaRPr>
          </a:p>
        </p:txBody>
      </p:sp>
      <p:sp>
        <p:nvSpPr>
          <p:cNvPr id="32" name="TextBox 31"/>
          <p:cNvSpPr txBox="1"/>
          <p:nvPr/>
        </p:nvSpPr>
        <p:spPr>
          <a:xfrm>
            <a:off x="0" y="3962400"/>
            <a:ext cx="9144000" cy="1107996"/>
          </a:xfrm>
          <a:prstGeom prst="rect">
            <a:avLst/>
          </a:prstGeom>
          <a:noFill/>
        </p:spPr>
        <p:txBody>
          <a:bodyPr wrap="square" rtlCol="0">
            <a:spAutoFit/>
          </a:bodyPr>
          <a:lstStyle/>
          <a:p>
            <a:pPr algn="ctr"/>
            <a:r>
              <a:rPr lang="en-US" sz="2200" b="1" dirty="0"/>
              <a:t>PGS.TS. </a:t>
            </a:r>
            <a:r>
              <a:rPr lang="en-US" sz="2200" b="1" dirty="0" err="1"/>
              <a:t>Bùi</a:t>
            </a:r>
            <a:r>
              <a:rPr lang="en-US" sz="2200" b="1" dirty="0"/>
              <a:t> </a:t>
            </a:r>
            <a:r>
              <a:rPr lang="en-US" sz="2200" b="1" dirty="0" err="1"/>
              <a:t>Thị</a:t>
            </a:r>
            <a:r>
              <a:rPr lang="en-US" sz="2200" b="1" dirty="0"/>
              <a:t> </a:t>
            </a:r>
            <a:r>
              <a:rPr lang="en-US" sz="2200" b="1" dirty="0" err="1"/>
              <a:t>Nhung</a:t>
            </a:r>
            <a:endParaRPr lang="en-US" sz="2200" b="1" dirty="0"/>
          </a:p>
          <a:p>
            <a:pPr algn="ctr"/>
            <a:r>
              <a:rPr lang="en-US" sz="2200" b="1" dirty="0" err="1"/>
              <a:t>Trưởng</a:t>
            </a:r>
            <a:r>
              <a:rPr lang="en-US" sz="2200" b="1" dirty="0"/>
              <a:t> </a:t>
            </a:r>
            <a:r>
              <a:rPr lang="en-US" sz="2200" b="1" dirty="0" err="1"/>
              <a:t>khoa</a:t>
            </a:r>
            <a:r>
              <a:rPr lang="en-US" sz="2200" b="1" dirty="0"/>
              <a:t> </a:t>
            </a:r>
            <a:r>
              <a:rPr lang="en-US" sz="2200" b="1" dirty="0" err="1"/>
              <a:t>Dinh</a:t>
            </a:r>
            <a:r>
              <a:rPr lang="en-US" sz="2200" b="1" dirty="0"/>
              <a:t> </a:t>
            </a:r>
            <a:r>
              <a:rPr lang="en-US" sz="2200" b="1" dirty="0" err="1"/>
              <a:t>dưỡng</a:t>
            </a:r>
            <a:r>
              <a:rPr lang="en-US" sz="2200" b="1" dirty="0"/>
              <a:t> </a:t>
            </a:r>
            <a:r>
              <a:rPr lang="en-US" sz="2200" b="1" dirty="0" err="1"/>
              <a:t>Học</a:t>
            </a:r>
            <a:r>
              <a:rPr lang="en-US" sz="2200" b="1" dirty="0"/>
              <a:t> </a:t>
            </a:r>
            <a:r>
              <a:rPr lang="en-US" sz="2200" b="1" dirty="0" err="1"/>
              <a:t>đường</a:t>
            </a:r>
            <a:r>
              <a:rPr lang="en-US" sz="2200" b="1" dirty="0"/>
              <a:t> </a:t>
            </a:r>
            <a:r>
              <a:rPr lang="en-US" sz="2200" b="1" dirty="0" err="1"/>
              <a:t>và</a:t>
            </a:r>
            <a:r>
              <a:rPr lang="en-US" sz="2200" b="1" dirty="0"/>
              <a:t> </a:t>
            </a:r>
            <a:r>
              <a:rPr lang="en-US" sz="2200" b="1" dirty="0" err="1"/>
              <a:t>Ngành</a:t>
            </a:r>
            <a:r>
              <a:rPr lang="en-US" sz="2200" b="1" dirty="0"/>
              <a:t> </a:t>
            </a:r>
            <a:r>
              <a:rPr lang="en-US" sz="2200" b="1" dirty="0" err="1"/>
              <a:t>nghề</a:t>
            </a:r>
            <a:endParaRPr lang="en-US" sz="2200" b="1" dirty="0"/>
          </a:p>
          <a:p>
            <a:pPr algn="ctr"/>
            <a:r>
              <a:rPr lang="en-US" sz="2200" b="1" dirty="0" err="1"/>
              <a:t>Viện</a:t>
            </a:r>
            <a:r>
              <a:rPr lang="en-US" sz="2200" b="1" dirty="0"/>
              <a:t> </a:t>
            </a:r>
            <a:r>
              <a:rPr lang="en-US" sz="2200" b="1" dirty="0" err="1"/>
              <a:t>Dinh</a:t>
            </a:r>
            <a:r>
              <a:rPr lang="en-US" sz="2200" b="1" dirty="0"/>
              <a:t> </a:t>
            </a:r>
            <a:r>
              <a:rPr lang="en-US" sz="2200" b="1" dirty="0" err="1"/>
              <a:t>dưỡng</a:t>
            </a:r>
            <a:endParaRPr lang="en-US" sz="2200" dirty="0"/>
          </a:p>
        </p:txBody>
      </p:sp>
      <p:pic>
        <p:nvPicPr>
          <p:cNvPr id="111618" name="Picture 2" descr="C:\Users\nguyen_bt\Desktop\594915.150P-01.jpg"/>
          <p:cNvPicPr>
            <a:picLocks noChangeAspect="1" noChangeArrowheads="1"/>
          </p:cNvPicPr>
          <p:nvPr/>
        </p:nvPicPr>
        <p:blipFill rotWithShape="1">
          <a:blip r:embed="rId3" cstate="screen">
            <a:extLst>
              <a:ext uri="{BEBA8EAE-BF5A-486C-A8C5-ECC9F3942E4B}">
                <a14:imgProps xmlns:a14="http://schemas.microsoft.com/office/drawing/2010/main" xmlns="">
                  <a14:imgLayer>
                    <a14:imgEffect>
                      <a14:backgroundRemoval t="9058" b="29334" l="6779" r="24115"/>
                    </a14:imgEffect>
                  </a14:imgLayer>
                </a14:imgProps>
              </a:ext>
              <a:ext uri="{28A0092B-C50C-407E-A947-70E740481C1C}">
                <a14:useLocalDpi xmlns:a14="http://schemas.microsoft.com/office/drawing/2010/main" xmlns=""/>
              </a:ext>
            </a:extLst>
          </a:blip>
          <a:srcRect l="6749" t="8499" r="75254" b="70005"/>
          <a:stretch/>
        </p:blipFill>
        <p:spPr bwMode="auto">
          <a:xfrm>
            <a:off x="2136186" y="5305352"/>
            <a:ext cx="1292814" cy="1628848"/>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2" descr="C:\Users\nguyen_bt\Desktop\594915.150P-01.jpg"/>
          <p:cNvPicPr>
            <a:picLocks noChangeAspect="1" noChangeArrowheads="1"/>
          </p:cNvPicPr>
          <p:nvPr/>
        </p:nvPicPr>
        <p:blipFill rotWithShape="1">
          <a:blip r:embed="rId4" cstate="screen">
            <a:extLst>
              <a:ext uri="{BEBA8EAE-BF5A-486C-A8C5-ECC9F3942E4B}">
                <a14:imgProps xmlns:a14="http://schemas.microsoft.com/office/drawing/2010/main" xmlns="">
                  <a14:imgLayer>
                    <a14:imgEffect>
                      <a14:backgroundRemoval t="66767" b="89202" l="6419" r="25195">
                        <a14:foregroundMark x1="17277" y1="86443" x2="17876" y2="87043"/>
                        <a14:foregroundMark x1="10678" y1="84403" x2="9838" y2="84223"/>
                      </a14:backgroundRemoval>
                    </a14:imgEffect>
                  </a14:imgLayer>
                </a14:imgProps>
              </a:ext>
              <a:ext uri="{28A0092B-C50C-407E-A947-70E740481C1C}">
                <a14:useLocalDpi xmlns:a14="http://schemas.microsoft.com/office/drawing/2010/main" xmlns=""/>
              </a:ext>
            </a:extLst>
          </a:blip>
          <a:srcRect l="6266" t="67238" r="75737" b="11266"/>
          <a:stretch/>
        </p:blipFill>
        <p:spPr bwMode="auto">
          <a:xfrm flipH="1">
            <a:off x="2586" y="5257800"/>
            <a:ext cx="1292814" cy="1628848"/>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C:\Users\nguyen_bt\Desktop\594915.150P-01.jpg"/>
          <p:cNvPicPr>
            <a:picLocks noChangeAspect="1" noChangeArrowheads="1"/>
          </p:cNvPicPr>
          <p:nvPr/>
        </p:nvPicPr>
        <p:blipFill rotWithShape="1">
          <a:blip r:embed="rId5" cstate="screen">
            <a:extLst>
              <a:ext uri="{BEBA8EAE-BF5A-486C-A8C5-ECC9F3942E4B}">
                <a14:imgProps xmlns:a14="http://schemas.microsoft.com/office/drawing/2010/main" xmlns="">
                  <a14:imgLayer>
                    <a14:imgEffect>
                      <a14:backgroundRemoval t="37612" b="56569" l="40612" r="56929"/>
                    </a14:imgEffect>
                  </a14:imgLayer>
                </a14:imgProps>
              </a:ext>
              <a:ext uri="{28A0092B-C50C-407E-A947-70E740481C1C}">
                <a14:useLocalDpi xmlns:a14="http://schemas.microsoft.com/office/drawing/2010/main" xmlns=""/>
              </a:ext>
            </a:extLst>
          </a:blip>
          <a:srcRect l="39491" t="37262" r="42512" b="41242"/>
          <a:stretch/>
        </p:blipFill>
        <p:spPr bwMode="auto">
          <a:xfrm>
            <a:off x="1114146" y="5486400"/>
            <a:ext cx="1171854" cy="1476448"/>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p:cNvCxnSpPr/>
          <p:nvPr/>
        </p:nvCxnSpPr>
        <p:spPr bwMode="auto">
          <a:xfrm>
            <a:off x="1752600" y="3657600"/>
            <a:ext cx="5415381" cy="0"/>
          </a:xfrm>
          <a:prstGeom prst="line">
            <a:avLst/>
          </a:prstGeom>
          <a:ln>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8" name="Picture 7"/>
          <p:cNvPicPr>
            <a:picLocks noChangeAspect="1"/>
          </p:cNvPicPr>
          <p:nvPr/>
        </p:nvPicPr>
        <p:blipFill rotWithShape="1">
          <a:blip r:embed="rId6" cstate="screen">
            <a:extLst>
              <a:ext uri="{BEBA8EAE-BF5A-486C-A8C5-ECC9F3942E4B}">
                <a14:imgProps xmlns:a14="http://schemas.microsoft.com/office/drawing/2010/main" xmlns="">
                  <a14:imgLayer>
                    <a14:imgEffect>
                      <a14:backgroundRemoval t="40981" b="57022" l="20763" r="35169"/>
                    </a14:imgEffect>
                  </a14:imgLayer>
                </a14:imgProps>
              </a:ext>
              <a:ext uri="{28A0092B-C50C-407E-A947-70E740481C1C}">
                <a14:useLocalDpi xmlns:a14="http://schemas.microsoft.com/office/drawing/2010/main" xmlns=""/>
              </a:ext>
            </a:extLst>
          </a:blip>
          <a:srcRect l="21566" t="40964" r="64619" b="41111"/>
          <a:stretch/>
        </p:blipFill>
        <p:spPr>
          <a:xfrm>
            <a:off x="-33051" y="48083"/>
            <a:ext cx="1147197" cy="1488465"/>
          </a:xfrm>
          <a:prstGeom prst="rect">
            <a:avLst/>
          </a:prstGeom>
        </p:spPr>
      </p:pic>
      <p:pic>
        <p:nvPicPr>
          <p:cNvPr id="60" name="Picture 59"/>
          <p:cNvPicPr>
            <a:picLocks noChangeAspect="1"/>
          </p:cNvPicPr>
          <p:nvPr/>
        </p:nvPicPr>
        <p:blipFill rotWithShape="1">
          <a:blip r:embed="rId7" cstate="screen">
            <a:extLst>
              <a:ext uri="{BEBA8EAE-BF5A-486C-A8C5-ECC9F3942E4B}">
                <a14:imgProps xmlns:a14="http://schemas.microsoft.com/office/drawing/2010/main" xmlns="">
                  <a14:imgLayer>
                    <a14:imgEffect>
                      <a14:backgroundRemoval t="30949" b="39345" l="29374" r="40426"/>
                    </a14:imgEffect>
                  </a14:imgLayer>
                </a14:imgProps>
              </a:ext>
              <a:ext uri="{28A0092B-C50C-407E-A947-70E740481C1C}">
                <a14:useLocalDpi xmlns:a14="http://schemas.microsoft.com/office/drawing/2010/main" xmlns=""/>
              </a:ext>
            </a:extLst>
          </a:blip>
          <a:srcRect l="27992" t="29900" r="58193" b="59605"/>
          <a:stretch/>
        </p:blipFill>
        <p:spPr>
          <a:xfrm>
            <a:off x="1242151" y="573106"/>
            <a:ext cx="947451" cy="719769"/>
          </a:xfrm>
          <a:prstGeom prst="rect">
            <a:avLst/>
          </a:prstGeom>
        </p:spPr>
      </p:pic>
      <p:pic>
        <p:nvPicPr>
          <p:cNvPr id="61" name="Picture 60"/>
          <p:cNvPicPr>
            <a:picLocks noChangeAspect="1"/>
          </p:cNvPicPr>
          <p:nvPr/>
        </p:nvPicPr>
        <p:blipFill rotWithShape="1">
          <a:blip r:embed="rId8" cstate="screen">
            <a:extLst>
              <a:ext uri="{BEBA8EAE-BF5A-486C-A8C5-ECC9F3942E4B}">
                <a14:imgProps xmlns:a14="http://schemas.microsoft.com/office/drawing/2010/main" xmlns="">
                  <a14:imgLayer>
                    <a14:imgEffect>
                      <a14:backgroundRemoval t="23850" b="34927" l="44734" r="69613"/>
                    </a14:imgEffect>
                  </a14:imgLayer>
                </a14:imgProps>
              </a:ext>
              <a:ext uri="{28A0092B-C50C-407E-A947-70E740481C1C}">
                <a14:useLocalDpi xmlns:a14="http://schemas.microsoft.com/office/drawing/2010/main" xmlns=""/>
              </a:ext>
            </a:extLst>
          </a:blip>
          <a:srcRect l="44156" t="22593" r="29491" b="64550"/>
          <a:stretch/>
        </p:blipFill>
        <p:spPr>
          <a:xfrm rot="18811366">
            <a:off x="3277649" y="272871"/>
            <a:ext cx="1556107" cy="759227"/>
          </a:xfrm>
          <a:prstGeom prst="rect">
            <a:avLst/>
          </a:prstGeom>
        </p:spPr>
      </p:pic>
      <p:pic>
        <p:nvPicPr>
          <p:cNvPr id="62" name="Picture 61"/>
          <p:cNvPicPr>
            <a:picLocks noChangeAspect="1"/>
          </p:cNvPicPr>
          <p:nvPr/>
        </p:nvPicPr>
        <p:blipFill rotWithShape="1">
          <a:blip r:embed="rId9" cstate="screen">
            <a:extLst>
              <a:ext uri="{BEBA8EAE-BF5A-486C-A8C5-ECC9F3942E4B}">
                <a14:imgProps xmlns:a14="http://schemas.microsoft.com/office/drawing/2010/main" xmlns="">
                  <a14:imgLayer>
                    <a14:imgEffect>
                      <a14:backgroundRemoval t="46207" b="56492" l="75791" r="81061"/>
                    </a14:imgEffect>
                  </a14:imgLayer>
                </a14:imgProps>
              </a:ext>
              <a:ext uri="{28A0092B-C50C-407E-A947-70E740481C1C}">
                <a14:useLocalDpi xmlns:a14="http://schemas.microsoft.com/office/drawing/2010/main" xmlns=""/>
              </a:ext>
            </a:extLst>
          </a:blip>
          <a:srcRect l="75132" t="44921" r="18280" b="42222"/>
          <a:stretch/>
        </p:blipFill>
        <p:spPr>
          <a:xfrm>
            <a:off x="1122802" y="-36493"/>
            <a:ext cx="451837" cy="881808"/>
          </a:xfrm>
          <a:prstGeom prst="rect">
            <a:avLst/>
          </a:prstGeom>
        </p:spPr>
      </p:pic>
      <p:pic>
        <p:nvPicPr>
          <p:cNvPr id="63" name="Picture 62"/>
          <p:cNvPicPr>
            <a:picLocks noChangeAspect="1"/>
          </p:cNvPicPr>
          <p:nvPr/>
        </p:nvPicPr>
        <p:blipFill rotWithShape="1">
          <a:blip r:embed="rId10" cstate="screen">
            <a:extLst>
              <a:ext uri="{BEBA8EAE-BF5A-486C-A8C5-ECC9F3942E4B}">
                <a14:imgProps xmlns:a14="http://schemas.microsoft.com/office/drawing/2010/main" xmlns="">
                  <a14:imgLayer>
                    <a14:imgEffect>
                      <a14:backgroundRemoval t="8898" b="29298" l="34746" r="43462"/>
                    </a14:imgEffect>
                  </a14:imgLayer>
                </a14:imgProps>
              </a:ext>
              <a:ext uri="{28A0092B-C50C-407E-A947-70E740481C1C}">
                <a14:useLocalDpi xmlns:a14="http://schemas.microsoft.com/office/drawing/2010/main" xmlns=""/>
              </a:ext>
            </a:extLst>
          </a:blip>
          <a:srcRect l="33764" t="9101" r="55357" b="70358"/>
          <a:stretch/>
        </p:blipFill>
        <p:spPr>
          <a:xfrm rot="3537557">
            <a:off x="6162554" y="130853"/>
            <a:ext cx="746093" cy="1408782"/>
          </a:xfrm>
          <a:prstGeom prst="rect">
            <a:avLst/>
          </a:prstGeom>
        </p:spPr>
      </p:pic>
      <p:pic>
        <p:nvPicPr>
          <p:cNvPr id="64" name="Picture 63"/>
          <p:cNvPicPr>
            <a:picLocks noChangeAspect="1"/>
          </p:cNvPicPr>
          <p:nvPr/>
        </p:nvPicPr>
        <p:blipFill rotWithShape="1">
          <a:blip r:embed="rId11" cstate="screen">
            <a:extLst>
              <a:ext uri="{BEBA8EAE-BF5A-486C-A8C5-ECC9F3942E4B}">
                <a14:imgProps xmlns:a14="http://schemas.microsoft.com/office/drawing/2010/main" xmlns="">
                  <a14:imgLayer>
                    <a14:imgEffect>
                      <a14:backgroundRemoval t="5630" b="23063" l="42070" r="59080">
                        <a14:foregroundMark x1="56174" y1="19915" x2="57506" y2="21368"/>
                      </a14:backgroundRemoval>
                    </a14:imgEffect>
                  </a14:imgLayer>
                </a14:imgProps>
              </a:ext>
              <a:ext uri="{28A0092B-C50C-407E-A947-70E740481C1C}">
                <a14:useLocalDpi xmlns:a14="http://schemas.microsoft.com/office/drawing/2010/main" xmlns=""/>
              </a:ext>
            </a:extLst>
          </a:blip>
          <a:srcRect l="41264" t="4990" r="41226" b="76558"/>
          <a:stretch/>
        </p:blipFill>
        <p:spPr>
          <a:xfrm rot="8907106">
            <a:off x="5246768" y="-293152"/>
            <a:ext cx="1200839" cy="1265563"/>
          </a:xfrm>
          <a:prstGeom prst="rect">
            <a:avLst/>
          </a:prstGeom>
        </p:spPr>
      </p:pic>
      <p:pic>
        <p:nvPicPr>
          <p:cNvPr id="9" name="Picture 8"/>
          <p:cNvPicPr>
            <a:picLocks noChangeAspect="1"/>
          </p:cNvPicPr>
          <p:nvPr/>
        </p:nvPicPr>
        <p:blipFill rotWithShape="1">
          <a:blip r:embed="rId12" cstate="screen">
            <a:extLst>
              <a:ext uri="{BEBA8EAE-BF5A-486C-A8C5-ECC9F3942E4B}">
                <a14:imgProps xmlns:a14="http://schemas.microsoft.com/office/drawing/2010/main" xmlns="">
                  <a14:imgLayer>
                    <a14:imgEffect>
                      <a14:backgroundRemoval t="19443" b="40581" l="6118" r="20351"/>
                    </a14:imgEffect>
                  </a14:imgLayer>
                </a14:imgProps>
              </a:ext>
              <a:ext uri="{28A0092B-C50C-407E-A947-70E740481C1C}">
                <a14:useLocalDpi xmlns:a14="http://schemas.microsoft.com/office/drawing/2010/main" xmlns=""/>
              </a:ext>
            </a:extLst>
          </a:blip>
          <a:srcRect l="4444" t="18852" r="78594" b="59839"/>
          <a:stretch/>
        </p:blipFill>
        <p:spPr>
          <a:xfrm>
            <a:off x="7772400" y="87298"/>
            <a:ext cx="968682" cy="1216970"/>
          </a:xfrm>
          <a:prstGeom prst="rect">
            <a:avLst/>
          </a:prstGeom>
        </p:spPr>
      </p:pic>
      <p:pic>
        <p:nvPicPr>
          <p:cNvPr id="66" name="Picture 65"/>
          <p:cNvPicPr>
            <a:picLocks noChangeAspect="1"/>
          </p:cNvPicPr>
          <p:nvPr/>
        </p:nvPicPr>
        <p:blipFill rotWithShape="1">
          <a:blip r:embed="rId13" cstate="screen">
            <a:extLst>
              <a:ext uri="{BEBA8EAE-BF5A-486C-A8C5-ECC9F3942E4B}">
                <a14:imgProps xmlns:a14="http://schemas.microsoft.com/office/drawing/2010/main" xmlns="">
                  <a14:imgLayer>
                    <a14:imgEffect>
                      <a14:backgroundRemoval t="67959" b="91278" l="68988" r="94306"/>
                    </a14:imgEffect>
                  </a14:imgLayer>
                </a14:imgProps>
              </a:ext>
              <a:ext uri="{28A0092B-C50C-407E-A947-70E740481C1C}">
                <a14:useLocalDpi xmlns:a14="http://schemas.microsoft.com/office/drawing/2010/main" xmlns=""/>
              </a:ext>
            </a:extLst>
          </a:blip>
          <a:srcRect l="69441" t="67557" r="4360" b="7539"/>
          <a:stretch/>
        </p:blipFill>
        <p:spPr>
          <a:xfrm>
            <a:off x="2091461" y="62313"/>
            <a:ext cx="1332858" cy="1266941"/>
          </a:xfrm>
          <a:prstGeom prst="rect">
            <a:avLst/>
          </a:prstGeom>
        </p:spPr>
      </p:pic>
      <p:pic>
        <p:nvPicPr>
          <p:cNvPr id="10" name="Picture 9"/>
          <p:cNvPicPr>
            <a:picLocks noChangeAspect="1"/>
          </p:cNvPicPr>
          <p:nvPr/>
        </p:nvPicPr>
        <p:blipFill rotWithShape="1">
          <a:blip r:embed="rId14" cstate="screen">
            <a:extLst>
              <a:ext uri="{BEBA8EAE-BF5A-486C-A8C5-ECC9F3942E4B}">
                <a14:imgProps xmlns:a14="http://schemas.microsoft.com/office/drawing/2010/main" xmlns="">
                  <a14:imgLayer>
                    <a14:imgEffect>
                      <a14:backgroundRemoval t="26453" b="62833" l="3632" r="15194">
                        <a14:foregroundMark x1="10593" y1="35230" x2="10593" y2="35230"/>
                        <a14:foregroundMark x1="6114" y1="29419" x2="12349" y2="42433"/>
                        <a14:foregroundMark x1="12167" y1="29782" x2="6235" y2="37772"/>
                        <a14:foregroundMark x1="9140" y1="30872" x2="12833" y2="36199"/>
                        <a14:foregroundMark x1="9140" y1="36199" x2="7869" y2="42615"/>
                        <a14:foregroundMark x1="11562" y1="62833" x2="11562" y2="62833"/>
                      </a14:backgroundRemoval>
                    </a14:imgEffect>
                  </a14:imgLayer>
                </a14:imgProps>
              </a:ext>
              <a:ext uri="{28A0092B-C50C-407E-A947-70E740481C1C}">
                <a14:useLocalDpi xmlns:a14="http://schemas.microsoft.com/office/drawing/2010/main" xmlns=""/>
              </a:ext>
            </a:extLst>
          </a:blip>
          <a:srcRect l="2222" t="24444" r="83334" b="54860"/>
          <a:stretch/>
        </p:blipFill>
        <p:spPr>
          <a:xfrm>
            <a:off x="4652790" y="198531"/>
            <a:ext cx="694094" cy="994504"/>
          </a:xfrm>
          <a:prstGeom prst="rect">
            <a:avLst/>
          </a:prstGeom>
        </p:spPr>
      </p:pic>
      <p:pic>
        <p:nvPicPr>
          <p:cNvPr id="67" name="Picture 66"/>
          <p:cNvPicPr>
            <a:picLocks noChangeAspect="1"/>
          </p:cNvPicPr>
          <p:nvPr/>
        </p:nvPicPr>
        <p:blipFill rotWithShape="1">
          <a:blip r:embed="rId15" cstate="screen">
            <a:extLst>
              <a:ext uri="{BEBA8EAE-BF5A-486C-A8C5-ECC9F3942E4B}">
                <a14:imgProps xmlns:a14="http://schemas.microsoft.com/office/drawing/2010/main" xmlns="">
                  <a14:imgLayer>
                    <a14:imgEffect>
                      <a14:backgroundRemoval t="14831" b="33838" l="51998" r="74697">
                        <a14:foregroundMark x1="59564" y1="23366" x2="59564" y2="23366"/>
                        <a14:foregroundMark x1="56053" y1="23366" x2="56053" y2="23366"/>
                        <a14:foregroundMark x1="56053" y1="22579" x2="56053" y2="22579"/>
                        <a14:foregroundMark x1="56053" y1="21429" x2="56053" y2="21429"/>
                        <a14:foregroundMark x1="57506" y1="20763" x2="57506" y2="20763"/>
                        <a14:foregroundMark x1="59564" y1="20157" x2="59564" y2="20157"/>
                        <a14:foregroundMark x1="61804" y1="19976" x2="61804" y2="19976"/>
                        <a14:foregroundMark x1="54600" y1="23971" x2="54600" y2="23971"/>
                        <a14:foregroundMark x1="55085" y1="23668" x2="56053" y2="22215"/>
                        <a14:foregroundMark x1="57506" y1="21126" x2="54298" y2="23971"/>
                      </a14:backgroundRemoval>
                    </a14:imgEffect>
                  </a14:imgLayer>
                </a14:imgProps>
              </a:ext>
              <a:ext uri="{28A0092B-C50C-407E-A947-70E740481C1C}">
                <a14:useLocalDpi xmlns:a14="http://schemas.microsoft.com/office/drawing/2010/main" xmlns=""/>
              </a:ext>
            </a:extLst>
          </a:blip>
          <a:srcRect l="52205" t="15157" r="25708" b="64000"/>
          <a:stretch/>
        </p:blipFill>
        <p:spPr>
          <a:xfrm>
            <a:off x="7010400" y="112857"/>
            <a:ext cx="869120" cy="820133"/>
          </a:xfrm>
          <a:prstGeom prst="rect">
            <a:avLst/>
          </a:prstGeom>
        </p:spPr>
      </p:pic>
      <p:pic>
        <p:nvPicPr>
          <p:cNvPr id="11" name="Picture 10"/>
          <p:cNvPicPr>
            <a:picLocks noChangeAspect="1"/>
          </p:cNvPicPr>
          <p:nvPr/>
        </p:nvPicPr>
        <p:blipFill>
          <a:blip r:embed="rId16" cstate="screen">
            <a:extLst>
              <a:ext uri="{BEBA8EAE-BF5A-486C-A8C5-ECC9F3942E4B}">
                <a14:imgProps xmlns:a14="http://schemas.microsoft.com/office/drawing/2010/main" xmlns="">
                  <a14:imgLayer>
                    <a14:imgEffect>
                      <a14:backgroundRemoval t="10000" b="90000" l="10000" r="90000"/>
                    </a14:imgEffect>
                  </a14:imgLayer>
                </a14:imgProps>
              </a:ext>
              <a:ext uri="{28A0092B-C50C-407E-A947-70E740481C1C}">
                <a14:useLocalDpi xmlns:a14="http://schemas.microsoft.com/office/drawing/2010/main" xmlns=""/>
              </a:ext>
            </a:extLst>
          </a:blip>
          <a:stretch>
            <a:fillRect/>
          </a:stretch>
        </p:blipFill>
        <p:spPr>
          <a:xfrm>
            <a:off x="8382000" y="-89360"/>
            <a:ext cx="1071632" cy="160744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xmlns="" id="{390C2C59-8035-4931-899B-7EF1ADB1A058}"/>
              </a:ext>
            </a:extLst>
          </p:cNvPr>
          <p:cNvSpPr>
            <a:spLocks noGrp="1"/>
          </p:cNvSpPr>
          <p:nvPr>
            <p:ph type="title"/>
          </p:nvPr>
        </p:nvSpPr>
        <p:spPr/>
        <p:txBody>
          <a:bodyPr>
            <a:normAutofit/>
          </a:bodyPr>
          <a:lstStyle/>
          <a:p>
            <a:r>
              <a:rPr lang="en-US" altLang="ja-JP" sz="3200" b="1" dirty="0">
                <a:solidFill>
                  <a:srgbClr val="FF0000"/>
                </a:solidFill>
                <a:latin typeface="Times New Roman" panose="02020603050405020304" pitchFamily="18" charset="0"/>
                <a:cs typeface="Times New Roman" panose="02020603050405020304" pitchFamily="18" charset="0"/>
              </a:rPr>
              <a:t>PROTEIN</a:t>
            </a:r>
          </a:p>
        </p:txBody>
      </p:sp>
      <p:sp>
        <p:nvSpPr>
          <p:cNvPr id="20483" name="Content Placeholder 2">
            <a:extLst>
              <a:ext uri="{FF2B5EF4-FFF2-40B4-BE49-F238E27FC236}">
                <a16:creationId xmlns:a16="http://schemas.microsoft.com/office/drawing/2014/main" xmlns="" id="{D00D9E8B-0F41-4694-A12D-73DE5EB06484}"/>
              </a:ext>
            </a:extLst>
          </p:cNvPr>
          <p:cNvSpPr>
            <a:spLocks noGrp="1"/>
          </p:cNvSpPr>
          <p:nvPr>
            <p:ph idx="1"/>
          </p:nvPr>
        </p:nvSpPr>
        <p:spPr>
          <a:xfrm>
            <a:off x="457200" y="1295400"/>
            <a:ext cx="8229600" cy="4830763"/>
          </a:xfrm>
        </p:spPr>
        <p:txBody>
          <a:bodyPr>
            <a:normAutofit/>
          </a:bodyPr>
          <a:lstStyle/>
          <a:p>
            <a:r>
              <a:rPr lang="vi-VN" altLang="ja-JP" sz="2800" dirty="0" err="1">
                <a:latin typeface="Times New Roman" panose="02020603050405020304" pitchFamily="18" charset="0"/>
                <a:cs typeface="Times New Roman" panose="02020603050405020304" pitchFamily="18" charset="0"/>
              </a:rPr>
              <a:t>Protein</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là</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thành</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phần</a:t>
            </a:r>
            <a:r>
              <a:rPr lang="vi-VN" altLang="ja-JP" sz="2800" dirty="0">
                <a:latin typeface="Times New Roman" panose="02020603050405020304" pitchFamily="18" charset="0"/>
                <a:cs typeface="Times New Roman" panose="02020603050405020304" pitchFamily="18" charset="0"/>
              </a:rPr>
              <a:t> cơ </a:t>
            </a:r>
            <a:r>
              <a:rPr lang="vi-VN" altLang="ja-JP" sz="2800" dirty="0" err="1">
                <a:latin typeface="Times New Roman" panose="02020603050405020304" pitchFamily="18" charset="0"/>
                <a:cs typeface="Times New Roman" panose="02020603050405020304" pitchFamily="18" charset="0"/>
              </a:rPr>
              <a:t>bản</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của</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các</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vật</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chất</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sống</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Protein</a:t>
            </a:r>
            <a:r>
              <a:rPr lang="vi-VN" altLang="ja-JP" sz="2800" dirty="0">
                <a:latin typeface="Times New Roman" panose="02020603050405020304" pitchFamily="18" charset="0"/>
                <a:cs typeface="Times New Roman" panose="02020603050405020304" pitchFamily="18" charset="0"/>
              </a:rPr>
              <a:t> tham gia </a:t>
            </a:r>
            <a:r>
              <a:rPr lang="vi-VN" altLang="ja-JP" sz="2800" dirty="0" err="1">
                <a:latin typeface="Times New Roman" panose="02020603050405020304" pitchFamily="18" charset="0"/>
                <a:cs typeface="Times New Roman" panose="02020603050405020304" pitchFamily="18" charset="0"/>
              </a:rPr>
              <a:t>vào</a:t>
            </a:r>
            <a:r>
              <a:rPr lang="en-US"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thành</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phần</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cấu</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tạo</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tế</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bào</a:t>
            </a:r>
            <a:r>
              <a:rPr lang="vi-VN" altLang="ja-JP" sz="2800" dirty="0">
                <a:latin typeface="Times New Roman" panose="02020603050405020304" pitchFamily="18" charset="0"/>
                <a:cs typeface="Times New Roman" panose="02020603050405020304" pitchFamily="18" charset="0"/>
              </a:rPr>
              <a:t>.</a:t>
            </a:r>
            <a:endParaRPr lang="en-US" altLang="ja-JP" sz="2800" dirty="0">
              <a:latin typeface="Times New Roman" panose="02020603050405020304" pitchFamily="18" charset="0"/>
              <a:cs typeface="Times New Roman" panose="02020603050405020304" pitchFamily="18" charset="0"/>
            </a:endParaRPr>
          </a:p>
          <a:p>
            <a:r>
              <a:rPr lang="vi-VN" altLang="ja-JP" sz="2800" dirty="0" err="1">
                <a:latin typeface="Times New Roman" panose="02020603050405020304" pitchFamily="18" charset="0"/>
                <a:cs typeface="Times New Roman" panose="02020603050405020304" pitchFamily="18" charset="0"/>
              </a:rPr>
              <a:t>Protein</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cũng</a:t>
            </a:r>
            <a:r>
              <a:rPr lang="vi-VN" altLang="ja-JP" sz="2800" dirty="0">
                <a:latin typeface="Times New Roman" panose="02020603050405020304" pitchFamily="18" charset="0"/>
                <a:cs typeface="Times New Roman" panose="02020603050405020304" pitchFamily="18" charset="0"/>
              </a:rPr>
              <a:t> tham gia </a:t>
            </a:r>
            <a:r>
              <a:rPr lang="vi-VN" altLang="ja-JP" sz="2800" dirty="0" err="1">
                <a:latin typeface="Times New Roman" panose="02020603050405020304" pitchFamily="18" charset="0"/>
                <a:cs typeface="Times New Roman" panose="02020603050405020304" pitchFamily="18" charset="0"/>
              </a:rPr>
              <a:t>vào</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hoạt</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động</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điều</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hòa</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chuyển</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hoá</a:t>
            </a:r>
            <a:r>
              <a:rPr lang="vi-VN" altLang="ja-JP" sz="2800" dirty="0">
                <a:latin typeface="Times New Roman" panose="02020603050405020304" pitchFamily="18" charset="0"/>
                <a:cs typeface="Times New Roman" panose="02020603050405020304" pitchFamily="18" charset="0"/>
              </a:rPr>
              <a:t>, duy </a:t>
            </a:r>
            <a:r>
              <a:rPr lang="vi-VN" altLang="ja-JP" sz="2800" dirty="0" err="1">
                <a:latin typeface="Times New Roman" panose="02020603050405020304" pitchFamily="18" charset="0"/>
                <a:cs typeface="Times New Roman" panose="02020603050405020304" pitchFamily="18" charset="0"/>
              </a:rPr>
              <a:t>trì</a:t>
            </a:r>
            <a:r>
              <a:rPr lang="vi-VN" altLang="ja-JP" sz="2800" dirty="0">
                <a:latin typeface="Times New Roman" panose="02020603050405020304" pitchFamily="18" charset="0"/>
                <a:cs typeface="Times New Roman" panose="02020603050405020304" pitchFamily="18" charset="0"/>
              </a:rPr>
              <a:t> cân </a:t>
            </a:r>
            <a:r>
              <a:rPr lang="vi-VN" altLang="ja-JP" sz="2800" dirty="0" err="1">
                <a:latin typeface="Times New Roman" panose="02020603050405020304" pitchFamily="18" charset="0"/>
                <a:cs typeface="Times New Roman" panose="02020603050405020304" pitchFamily="18" charset="0"/>
              </a:rPr>
              <a:t>bằng</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dịch</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thể</a:t>
            </a:r>
            <a:r>
              <a:rPr lang="vi-VN" altLang="ja-JP" sz="2800" dirty="0">
                <a:latin typeface="Times New Roman" panose="02020603050405020304" pitchFamily="18" charset="0"/>
                <a:cs typeface="Times New Roman" panose="02020603050405020304" pitchFamily="18" charset="0"/>
              </a:rPr>
              <a:t>. </a:t>
            </a:r>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P</a:t>
            </a:r>
            <a:r>
              <a:rPr lang="vi-VN" altLang="ja-JP" sz="2800" dirty="0" err="1">
                <a:latin typeface="Times New Roman" panose="02020603050405020304" pitchFamily="18" charset="0"/>
                <a:cs typeface="Times New Roman" panose="02020603050405020304" pitchFamily="18" charset="0"/>
              </a:rPr>
              <a:t>rotein</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có</a:t>
            </a:r>
            <a:r>
              <a:rPr lang="vi-VN" altLang="ja-JP" sz="2800" dirty="0">
                <a:latin typeface="Times New Roman" panose="02020603050405020304" pitchFamily="18" charset="0"/>
                <a:cs typeface="Times New Roman" panose="02020603050405020304" pitchFamily="18" charset="0"/>
              </a:rPr>
              <a:t> vai </a:t>
            </a:r>
            <a:r>
              <a:rPr lang="vi-VN" altLang="ja-JP" sz="2800" dirty="0" err="1">
                <a:latin typeface="Times New Roman" panose="02020603050405020304" pitchFamily="18" charset="0"/>
                <a:cs typeface="Times New Roman" panose="02020603050405020304" pitchFamily="18" charset="0"/>
              </a:rPr>
              <a:t>trò</a:t>
            </a:r>
            <a:r>
              <a:rPr lang="vi-VN" altLang="ja-JP" sz="2800" dirty="0">
                <a:latin typeface="Times New Roman" panose="02020603050405020304" pitchFamily="18" charset="0"/>
                <a:cs typeface="Times New Roman" panose="02020603050405020304" pitchFamily="18" charset="0"/>
              </a:rPr>
              <a:t> quan </a:t>
            </a:r>
            <a:r>
              <a:rPr lang="vi-VN" altLang="ja-JP" sz="2800" dirty="0" err="1">
                <a:latin typeface="Times New Roman" panose="02020603050405020304" pitchFamily="18" charset="0"/>
                <a:cs typeface="Times New Roman" panose="02020603050405020304" pitchFamily="18" charset="0"/>
              </a:rPr>
              <a:t>trọng</a:t>
            </a:r>
            <a:r>
              <a:rPr lang="vi-VN" altLang="ja-JP" sz="2800" dirty="0">
                <a:latin typeface="Times New Roman" panose="02020603050405020304" pitchFamily="18" charset="0"/>
                <a:cs typeface="Times New Roman" panose="02020603050405020304" pitchFamily="18" charset="0"/>
              </a:rPr>
              <a:t> trong </a:t>
            </a:r>
            <a:r>
              <a:rPr lang="vi-VN" altLang="ja-JP" sz="2800" dirty="0" err="1">
                <a:latin typeface="Times New Roman" panose="02020603050405020304" pitchFamily="18" charset="0"/>
                <a:cs typeface="Times New Roman" panose="02020603050405020304" pitchFamily="18" charset="0"/>
              </a:rPr>
              <a:t>vận</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chuyển</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một</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số</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chất</a:t>
            </a:r>
            <a:r>
              <a:rPr lang="vi-VN" altLang="ja-JP" sz="2800" dirty="0">
                <a:latin typeface="Times New Roman" panose="02020603050405020304" pitchFamily="18" charset="0"/>
                <a:cs typeface="Times New Roman" panose="02020603050405020304" pitchFamily="18" charset="0"/>
              </a:rPr>
              <a:t> dinh </a:t>
            </a:r>
            <a:r>
              <a:rPr lang="vi-VN" altLang="ja-JP" sz="2800" dirty="0" err="1">
                <a:latin typeface="Times New Roman" panose="02020603050405020304" pitchFamily="18" charset="0"/>
                <a:cs typeface="Times New Roman" panose="02020603050405020304" pitchFamily="18" charset="0"/>
              </a:rPr>
              <a:t>dưỡng</a:t>
            </a:r>
            <a:r>
              <a:rPr lang="vi-VN" altLang="ja-JP" sz="2800" dirty="0">
                <a:latin typeface="Times New Roman" panose="02020603050405020304" pitchFamily="18" charset="0"/>
                <a:cs typeface="Times New Roman" panose="02020603050405020304" pitchFamily="18" charset="0"/>
              </a:rPr>
              <a:t> qua </a:t>
            </a:r>
            <a:r>
              <a:rPr lang="vi-VN" altLang="ja-JP" sz="2800" dirty="0" err="1">
                <a:latin typeface="Times New Roman" panose="02020603050405020304" pitchFamily="18" charset="0"/>
                <a:cs typeface="Times New Roman" panose="02020603050405020304" pitchFamily="18" charset="0"/>
              </a:rPr>
              <a:t>thành</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ruột</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vào</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máu</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và</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từ</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máu</a:t>
            </a:r>
            <a:r>
              <a:rPr lang="vi-VN" altLang="ja-JP" sz="2800" dirty="0">
                <a:latin typeface="Times New Roman" panose="02020603050405020304" pitchFamily="18" charset="0"/>
                <a:cs typeface="Times New Roman" panose="02020603050405020304" pitchFamily="18" charset="0"/>
              </a:rPr>
              <a:t> </a:t>
            </a:r>
            <a:r>
              <a:rPr lang="en-US" altLang="ja-JP" sz="2800" dirty="0">
                <a:latin typeface="Times New Roman" panose="02020603050405020304" pitchFamily="18" charset="0"/>
                <a:cs typeface="Times New Roman" panose="02020603050405020304" pitchFamily="18" charset="0"/>
              </a:rPr>
              <a:t>(</a:t>
            </a:r>
            <a:r>
              <a:rPr lang="en-US" altLang="ja-JP" sz="2800" dirty="0" err="1">
                <a:latin typeface="Times New Roman" panose="02020603050405020304" pitchFamily="18" charset="0"/>
                <a:cs typeface="Times New Roman" panose="02020603050405020304" pitchFamily="18" charset="0"/>
              </a:rPr>
              <a:t>sắt</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kẽm</a:t>
            </a:r>
            <a:r>
              <a:rPr lang="en-US"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đến</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các</a:t>
            </a:r>
            <a:r>
              <a:rPr lang="vi-VN" altLang="ja-JP" sz="2800" dirty="0">
                <a:latin typeface="Times New Roman" panose="02020603050405020304" pitchFamily="18" charset="0"/>
                <a:cs typeface="Times New Roman" panose="02020603050405020304" pitchFamily="18" charset="0"/>
              </a:rPr>
              <a:t> mô </a:t>
            </a:r>
            <a:r>
              <a:rPr lang="vi-VN" altLang="ja-JP" sz="2800" dirty="0" err="1">
                <a:latin typeface="Times New Roman" panose="02020603050405020304" pitchFamily="18" charset="0"/>
                <a:cs typeface="Times New Roman" panose="02020603050405020304" pitchFamily="18" charset="0"/>
              </a:rPr>
              <a:t>của</a:t>
            </a:r>
            <a:r>
              <a:rPr lang="vi-VN" altLang="ja-JP" sz="2800" dirty="0">
                <a:latin typeface="Times New Roman" panose="02020603050405020304" pitchFamily="18" charset="0"/>
                <a:cs typeface="Times New Roman" panose="02020603050405020304" pitchFamily="18" charset="0"/>
              </a:rPr>
              <a:t> cơ </a:t>
            </a:r>
            <a:r>
              <a:rPr lang="vi-VN" altLang="ja-JP" sz="2800" dirty="0" err="1">
                <a:latin typeface="Times New Roman" panose="02020603050405020304" pitchFamily="18" charset="0"/>
                <a:cs typeface="Times New Roman" panose="02020603050405020304" pitchFamily="18" charset="0"/>
              </a:rPr>
              <a:t>thể</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và</a:t>
            </a:r>
            <a:r>
              <a:rPr lang="vi-VN" altLang="ja-JP" sz="2800" dirty="0">
                <a:latin typeface="Times New Roman" panose="02020603050405020304" pitchFamily="18" charset="0"/>
                <a:cs typeface="Times New Roman" panose="02020603050405020304" pitchFamily="18" charset="0"/>
              </a:rPr>
              <a:t> qua </a:t>
            </a:r>
            <a:r>
              <a:rPr lang="vi-VN" altLang="ja-JP" sz="2800" dirty="0" err="1">
                <a:latin typeface="Times New Roman" panose="02020603050405020304" pitchFamily="18" charset="0"/>
                <a:cs typeface="Times New Roman" panose="02020603050405020304" pitchFamily="18" charset="0"/>
              </a:rPr>
              <a:t>màng</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tế</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bào</a:t>
            </a:r>
            <a:r>
              <a:rPr lang="vi-VN" altLang="ja-JP" sz="2800" dirty="0">
                <a:latin typeface="Times New Roman" panose="02020603050405020304" pitchFamily="18" charset="0"/>
                <a:cs typeface="Times New Roman" panose="02020603050405020304" pitchFamily="18" charset="0"/>
              </a:rPr>
              <a:t>. </a:t>
            </a:r>
            <a:endParaRPr lang="en-US" altLang="ja-JP"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0886A-F057-4F9C-B725-EEC8842E9829}"/>
              </a:ext>
            </a:extLst>
          </p:cNvPr>
          <p:cNvSpPr>
            <a:spLocks noGrp="1"/>
          </p:cNvSpPr>
          <p:nvPr>
            <p:ph type="title"/>
          </p:nvPr>
        </p:nvSpPr>
        <p:spPr/>
        <p:txBody>
          <a:bodyPr/>
          <a:lstStyle/>
          <a:p>
            <a:r>
              <a:rPr kumimoji="1" lang="en-US" altLang="ja-JP" b="1" dirty="0">
                <a:solidFill>
                  <a:srgbClr val="FF0000"/>
                </a:solidFill>
              </a:rPr>
              <a:t>Protein</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6E0A0EAB-05BA-4398-B1F0-DAFA1665DBDA}"/>
              </a:ext>
            </a:extLst>
          </p:cNvPr>
          <p:cNvSpPr>
            <a:spLocks noGrp="1"/>
          </p:cNvSpPr>
          <p:nvPr>
            <p:ph idx="1"/>
          </p:nvPr>
        </p:nvSpPr>
        <p:spPr/>
        <p:txBody>
          <a:bodyPr>
            <a:normAutofit lnSpcReduction="10000"/>
          </a:bodyPr>
          <a:lstStyle/>
          <a:p>
            <a:r>
              <a:rPr lang="vi-VN" altLang="ja-JP" dirty="0" err="1"/>
              <a:t>Protein</a:t>
            </a:r>
            <a:r>
              <a:rPr lang="vi-VN" altLang="ja-JP" dirty="0"/>
              <a:t> </a:t>
            </a:r>
            <a:r>
              <a:rPr lang="vi-VN" altLang="ja-JP" dirty="0" err="1"/>
              <a:t>là</a:t>
            </a:r>
            <a:r>
              <a:rPr lang="vi-VN" altLang="ja-JP" dirty="0"/>
              <a:t> </a:t>
            </a:r>
            <a:r>
              <a:rPr lang="vi-VN" altLang="ja-JP" dirty="0" err="1"/>
              <a:t>thành</a:t>
            </a:r>
            <a:r>
              <a:rPr lang="vi-VN" altLang="ja-JP" dirty="0"/>
              <a:t> </a:t>
            </a:r>
            <a:r>
              <a:rPr lang="vi-VN" altLang="ja-JP" dirty="0" err="1"/>
              <a:t>phần</a:t>
            </a:r>
            <a:r>
              <a:rPr lang="vi-VN" altLang="ja-JP" dirty="0"/>
              <a:t> </a:t>
            </a:r>
            <a:r>
              <a:rPr lang="vi-VN" altLang="ja-JP" dirty="0" err="1"/>
              <a:t>nền</a:t>
            </a:r>
            <a:r>
              <a:rPr lang="vi-VN" altLang="ja-JP" dirty="0"/>
              <a:t> </a:t>
            </a:r>
            <a:r>
              <a:rPr lang="vi-VN" altLang="ja-JP" dirty="0" err="1"/>
              <a:t>tảng</a:t>
            </a:r>
            <a:r>
              <a:rPr lang="vi-VN" altLang="ja-JP" dirty="0"/>
              <a:t> cơ </a:t>
            </a:r>
            <a:r>
              <a:rPr lang="vi-VN" altLang="ja-JP" dirty="0" err="1"/>
              <a:t>bản</a:t>
            </a:r>
            <a:r>
              <a:rPr lang="vi-VN" altLang="ja-JP" dirty="0"/>
              <a:t>, </a:t>
            </a:r>
            <a:r>
              <a:rPr lang="vi-VN" altLang="ja-JP" dirty="0" err="1"/>
              <a:t>cấu</a:t>
            </a:r>
            <a:r>
              <a:rPr lang="vi-VN" altLang="ja-JP" dirty="0"/>
              <a:t> </a:t>
            </a:r>
            <a:r>
              <a:rPr lang="vi-VN" altLang="ja-JP" dirty="0" err="1"/>
              <a:t>tạo</a:t>
            </a:r>
            <a:r>
              <a:rPr lang="vi-VN" altLang="ja-JP" dirty="0"/>
              <a:t> nên </a:t>
            </a:r>
            <a:r>
              <a:rPr lang="vi-VN" altLang="ja-JP" dirty="0" err="1"/>
              <a:t>các</a:t>
            </a:r>
            <a:r>
              <a:rPr lang="vi-VN" altLang="ja-JP" dirty="0"/>
              <a:t> </a:t>
            </a:r>
            <a:r>
              <a:rPr lang="vi-VN" altLang="ja-JP" dirty="0" err="1"/>
              <a:t>tế</a:t>
            </a:r>
            <a:r>
              <a:rPr lang="vi-VN" altLang="ja-JP" dirty="0"/>
              <a:t> </a:t>
            </a:r>
            <a:r>
              <a:rPr lang="vi-VN" altLang="ja-JP" dirty="0" err="1"/>
              <a:t>bào</a:t>
            </a:r>
            <a:r>
              <a:rPr lang="vi-VN" altLang="ja-JP" dirty="0"/>
              <a:t> </a:t>
            </a:r>
            <a:r>
              <a:rPr lang="vi-VN" altLang="ja-JP" dirty="0" err="1"/>
              <a:t>và</a:t>
            </a:r>
            <a:r>
              <a:rPr lang="vi-VN" altLang="ja-JP" dirty="0"/>
              <a:t> </a:t>
            </a:r>
            <a:r>
              <a:rPr lang="vi-VN" altLang="ja-JP" dirty="0" err="1"/>
              <a:t>các</a:t>
            </a:r>
            <a:r>
              <a:rPr lang="vi-VN" altLang="ja-JP" dirty="0"/>
              <a:t> mô </a:t>
            </a:r>
            <a:r>
              <a:rPr lang="vi-VN" altLang="ja-JP" dirty="0" err="1"/>
              <a:t>của</a:t>
            </a:r>
            <a:r>
              <a:rPr lang="vi-VN" altLang="ja-JP" dirty="0"/>
              <a:t> cơ </a:t>
            </a:r>
            <a:r>
              <a:rPr lang="vi-VN" altLang="ja-JP" dirty="0" err="1"/>
              <a:t>thể</a:t>
            </a:r>
            <a:r>
              <a:rPr lang="vi-VN" altLang="ja-JP" dirty="0"/>
              <a:t> (trong </a:t>
            </a:r>
            <a:r>
              <a:rPr lang="vi-VN" altLang="ja-JP" dirty="0" err="1"/>
              <a:t>đó</a:t>
            </a:r>
            <a:r>
              <a:rPr lang="vi-VN" altLang="ja-JP" dirty="0"/>
              <a:t> </a:t>
            </a:r>
            <a:r>
              <a:rPr lang="vi-VN" altLang="ja-JP" dirty="0" err="1"/>
              <a:t>có</a:t>
            </a:r>
            <a:r>
              <a:rPr lang="vi-VN" altLang="ja-JP" dirty="0"/>
              <a:t> </a:t>
            </a:r>
            <a:r>
              <a:rPr lang="vi-VN" altLang="ja-JP" dirty="0" err="1"/>
              <a:t>các</a:t>
            </a:r>
            <a:r>
              <a:rPr lang="vi-VN" altLang="ja-JP" dirty="0"/>
              <a:t> </a:t>
            </a:r>
            <a:r>
              <a:rPr lang="vi-VN" altLang="ja-JP" dirty="0" err="1"/>
              <a:t>tế</a:t>
            </a:r>
            <a:r>
              <a:rPr lang="vi-VN" altLang="ja-JP" dirty="0"/>
              <a:t> </a:t>
            </a:r>
            <a:r>
              <a:rPr lang="vi-VN" altLang="ja-JP" dirty="0" err="1"/>
              <a:t>bào</a:t>
            </a:r>
            <a:r>
              <a:rPr lang="vi-VN" altLang="ja-JP" dirty="0"/>
              <a:t> </a:t>
            </a:r>
            <a:r>
              <a:rPr lang="vi-VN" altLang="ja-JP" dirty="0" err="1"/>
              <a:t>miễn</a:t>
            </a:r>
            <a:r>
              <a:rPr lang="vi-VN" altLang="ja-JP" dirty="0"/>
              <a:t> </a:t>
            </a:r>
            <a:r>
              <a:rPr lang="vi-VN" altLang="ja-JP" dirty="0" err="1"/>
              <a:t>dịch</a:t>
            </a:r>
            <a:r>
              <a:rPr lang="vi-VN" altLang="ja-JP" dirty="0"/>
              <a:t> </a:t>
            </a:r>
            <a:r>
              <a:rPr lang="vi-VN" altLang="ja-JP" dirty="0" err="1"/>
              <a:t>và</a:t>
            </a:r>
            <a:r>
              <a:rPr lang="vi-VN" altLang="ja-JP" dirty="0"/>
              <a:t> </a:t>
            </a:r>
            <a:r>
              <a:rPr lang="vi-VN" altLang="ja-JP" dirty="0" err="1"/>
              <a:t>các</a:t>
            </a:r>
            <a:r>
              <a:rPr lang="vi-VN" altLang="ja-JP" dirty="0"/>
              <a:t> </a:t>
            </a:r>
            <a:r>
              <a:rPr lang="vi-VN" altLang="ja-JP" dirty="0" err="1"/>
              <a:t>kháng</a:t>
            </a:r>
            <a:r>
              <a:rPr lang="vi-VN" altLang="ja-JP" dirty="0"/>
              <a:t> </a:t>
            </a:r>
            <a:r>
              <a:rPr lang="vi-VN" altLang="ja-JP" dirty="0" err="1"/>
              <a:t>thể</a:t>
            </a:r>
            <a:r>
              <a:rPr lang="vi-VN" altLang="ja-JP" dirty="0"/>
              <a:t>), tham gia </a:t>
            </a:r>
            <a:r>
              <a:rPr lang="vi-VN" altLang="ja-JP" dirty="0" err="1"/>
              <a:t>các</a:t>
            </a:r>
            <a:r>
              <a:rPr lang="vi-VN" altLang="ja-JP" dirty="0"/>
              <a:t> </a:t>
            </a:r>
            <a:r>
              <a:rPr lang="vi-VN" altLang="ja-JP" dirty="0" err="1"/>
              <a:t>phản</a:t>
            </a:r>
            <a:r>
              <a:rPr lang="vi-VN" altLang="ja-JP" dirty="0"/>
              <a:t> </a:t>
            </a:r>
            <a:r>
              <a:rPr lang="vi-VN" altLang="ja-JP" dirty="0" err="1"/>
              <a:t>ứng</a:t>
            </a:r>
            <a:r>
              <a:rPr lang="vi-VN" altLang="ja-JP" dirty="0"/>
              <a:t> </a:t>
            </a:r>
            <a:r>
              <a:rPr lang="vi-VN" altLang="ja-JP" dirty="0" err="1"/>
              <a:t>miễn</a:t>
            </a:r>
            <a:r>
              <a:rPr lang="vi-VN" altLang="ja-JP" dirty="0"/>
              <a:t> </a:t>
            </a:r>
            <a:r>
              <a:rPr lang="vi-VN" altLang="ja-JP" dirty="0" err="1"/>
              <a:t>dịch</a:t>
            </a:r>
            <a:r>
              <a:rPr lang="vi-VN" altLang="ja-JP" dirty="0"/>
              <a:t> </a:t>
            </a:r>
            <a:r>
              <a:rPr lang="vi-VN" altLang="ja-JP" dirty="0" err="1"/>
              <a:t>của</a:t>
            </a:r>
            <a:r>
              <a:rPr lang="vi-VN" altLang="ja-JP" dirty="0"/>
              <a:t> cơ </a:t>
            </a:r>
            <a:r>
              <a:rPr lang="vi-VN" altLang="ja-JP" dirty="0" err="1"/>
              <a:t>thể</a:t>
            </a:r>
            <a:r>
              <a:rPr lang="vi-VN" altLang="ja-JP" dirty="0"/>
              <a:t>. </a:t>
            </a:r>
            <a:endParaRPr lang="en-US" altLang="ja-JP" dirty="0"/>
          </a:p>
          <a:p>
            <a:r>
              <a:rPr lang="vi-VN" altLang="ja-JP" dirty="0" err="1"/>
              <a:t>Thiếu</a:t>
            </a:r>
            <a:r>
              <a:rPr lang="vi-VN" altLang="ja-JP" dirty="0"/>
              <a:t> </a:t>
            </a:r>
            <a:r>
              <a:rPr lang="vi-VN" altLang="ja-JP" dirty="0" err="1"/>
              <a:t>protein</a:t>
            </a:r>
            <a:r>
              <a:rPr lang="vi-VN" altLang="ja-JP" dirty="0"/>
              <a:t>, cơ </a:t>
            </a:r>
            <a:r>
              <a:rPr lang="vi-VN" altLang="ja-JP" dirty="0" err="1"/>
              <a:t>thể</a:t>
            </a:r>
            <a:r>
              <a:rPr lang="vi-VN" altLang="ja-JP" dirty="0"/>
              <a:t> gây </a:t>
            </a:r>
            <a:r>
              <a:rPr lang="vi-VN" altLang="ja-JP" dirty="0" err="1"/>
              <a:t>ức</a:t>
            </a:r>
            <a:r>
              <a:rPr lang="vi-VN" altLang="ja-JP" dirty="0"/>
              <a:t> </a:t>
            </a:r>
            <a:r>
              <a:rPr lang="vi-VN" altLang="ja-JP" dirty="0" err="1"/>
              <a:t>chế</a:t>
            </a:r>
            <a:r>
              <a:rPr lang="vi-VN" altLang="ja-JP" dirty="0"/>
              <a:t> </a:t>
            </a:r>
            <a:r>
              <a:rPr lang="vi-VN" altLang="ja-JP" dirty="0" err="1"/>
              <a:t>việc</a:t>
            </a:r>
            <a:r>
              <a:rPr lang="vi-VN" altLang="ja-JP" dirty="0"/>
              <a:t> </a:t>
            </a:r>
            <a:r>
              <a:rPr lang="vi-VN" altLang="ja-JP" dirty="0" err="1"/>
              <a:t>hình</a:t>
            </a:r>
            <a:r>
              <a:rPr lang="vi-VN" altLang="ja-JP" dirty="0"/>
              <a:t> </a:t>
            </a:r>
            <a:r>
              <a:rPr lang="vi-VN" altLang="ja-JP" dirty="0" err="1"/>
              <a:t>thành</a:t>
            </a:r>
            <a:r>
              <a:rPr lang="vi-VN" altLang="ja-JP" dirty="0"/>
              <a:t> </a:t>
            </a:r>
            <a:r>
              <a:rPr lang="vi-VN" altLang="ja-JP" dirty="0" err="1"/>
              <a:t>kháng</a:t>
            </a:r>
            <a:r>
              <a:rPr lang="vi-VN" altLang="ja-JP" dirty="0"/>
              <a:t> </a:t>
            </a:r>
            <a:r>
              <a:rPr lang="vi-VN" altLang="ja-JP" dirty="0" err="1"/>
              <a:t>thể</a:t>
            </a:r>
            <a:r>
              <a:rPr lang="vi-VN" altLang="ja-JP" dirty="0"/>
              <a:t>, </a:t>
            </a:r>
            <a:r>
              <a:rPr lang="vi-VN" altLang="ja-JP" dirty="0" err="1"/>
              <a:t>dẫn</a:t>
            </a:r>
            <a:r>
              <a:rPr lang="vi-VN" altLang="ja-JP" dirty="0"/>
              <a:t> </a:t>
            </a:r>
            <a:r>
              <a:rPr lang="vi-VN" altLang="ja-JP" dirty="0" err="1"/>
              <a:t>đến</a:t>
            </a:r>
            <a:r>
              <a:rPr lang="vi-VN" altLang="ja-JP" dirty="0"/>
              <a:t> </a:t>
            </a:r>
            <a:r>
              <a:rPr lang="vi-VN" altLang="ja-JP" dirty="0" err="1"/>
              <a:t>lượng</a:t>
            </a:r>
            <a:r>
              <a:rPr lang="vi-VN" altLang="ja-JP" dirty="0"/>
              <a:t> </a:t>
            </a:r>
            <a:r>
              <a:rPr lang="vi-VN" altLang="ja-JP" dirty="0" err="1"/>
              <a:t>kháng</a:t>
            </a:r>
            <a:r>
              <a:rPr lang="vi-VN" altLang="ja-JP" dirty="0"/>
              <a:t> </a:t>
            </a:r>
            <a:r>
              <a:rPr lang="vi-VN" altLang="ja-JP" dirty="0" err="1"/>
              <a:t>thể</a:t>
            </a:r>
            <a:r>
              <a:rPr lang="vi-VN" altLang="ja-JP" dirty="0"/>
              <a:t> </a:t>
            </a:r>
            <a:r>
              <a:rPr lang="vi-VN" altLang="ja-JP" dirty="0" err="1"/>
              <a:t>giảm</a:t>
            </a:r>
            <a:r>
              <a:rPr lang="vi-VN" altLang="ja-JP" dirty="0"/>
              <a:t>, </a:t>
            </a:r>
            <a:r>
              <a:rPr lang="vi-VN" altLang="ja-JP" dirty="0" err="1"/>
              <a:t>khả</a:t>
            </a:r>
            <a:r>
              <a:rPr lang="vi-VN" altLang="ja-JP" dirty="0"/>
              <a:t> năng tiêu </a:t>
            </a:r>
            <a:r>
              <a:rPr lang="vi-VN" altLang="ja-JP" dirty="0" err="1"/>
              <a:t>diệt</a:t>
            </a:r>
            <a:r>
              <a:rPr lang="vi-VN" altLang="ja-JP" dirty="0"/>
              <a:t> vi </a:t>
            </a:r>
            <a:r>
              <a:rPr lang="vi-VN" altLang="ja-JP" dirty="0" err="1"/>
              <a:t>khuẩn</a:t>
            </a:r>
            <a:r>
              <a:rPr lang="vi-VN" altLang="ja-JP" dirty="0"/>
              <a:t>, vi </a:t>
            </a:r>
            <a:r>
              <a:rPr lang="vi-VN" altLang="ja-JP" dirty="0" err="1"/>
              <a:t>rút</a:t>
            </a:r>
            <a:r>
              <a:rPr lang="vi-VN" altLang="ja-JP" dirty="0"/>
              <a:t> </a:t>
            </a:r>
            <a:r>
              <a:rPr lang="vi-VN" altLang="ja-JP" dirty="0" err="1"/>
              <a:t>có</a:t>
            </a:r>
            <a:r>
              <a:rPr lang="vi-VN" altLang="ja-JP" dirty="0"/>
              <a:t> </a:t>
            </a:r>
            <a:r>
              <a:rPr lang="vi-VN" altLang="ja-JP" dirty="0" err="1"/>
              <a:t>hại</a:t>
            </a:r>
            <a:r>
              <a:rPr lang="vi-VN" altLang="ja-JP" dirty="0"/>
              <a:t> cho cơ </a:t>
            </a:r>
            <a:r>
              <a:rPr lang="vi-VN" altLang="ja-JP" dirty="0" err="1"/>
              <a:t>thể</a:t>
            </a:r>
            <a:r>
              <a:rPr lang="vi-VN" altLang="ja-JP" dirty="0"/>
              <a:t> </a:t>
            </a:r>
            <a:r>
              <a:rPr lang="vi-VN" altLang="ja-JP" dirty="0" err="1"/>
              <a:t>giảm</a:t>
            </a:r>
            <a:endParaRPr kumimoji="1" lang="ja-JP" altLang="en-US" dirty="0"/>
          </a:p>
        </p:txBody>
      </p:sp>
    </p:spTree>
    <p:extLst>
      <p:ext uri="{BB962C8B-B14F-4D97-AF65-F5344CB8AC3E}">
        <p14:creationId xmlns:p14="http://schemas.microsoft.com/office/powerpoint/2010/main" xmlns="" val="3717134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47E3231D-CEC9-46EC-906E-A27244911F81}"/>
              </a:ext>
            </a:extLst>
          </p:cNvPr>
          <p:cNvSpPr>
            <a:spLocks noGrp="1"/>
          </p:cNvSpPr>
          <p:nvPr>
            <p:ph type="title"/>
          </p:nvPr>
        </p:nvSpPr>
        <p:spPr/>
        <p:txBody>
          <a:bodyPr>
            <a:normAutofit/>
          </a:bodyPr>
          <a:lstStyle/>
          <a:p>
            <a:r>
              <a:rPr lang="en-US" altLang="ja-JP" sz="3200" b="1" dirty="0">
                <a:solidFill>
                  <a:srgbClr val="FF0000"/>
                </a:solidFill>
                <a:latin typeface="Times New Roman" panose="02020603050405020304" pitchFamily="18" charset="0"/>
                <a:cs typeface="Times New Roman" panose="02020603050405020304" pitchFamily="18" charset="0"/>
              </a:rPr>
              <a:t>NGUỒN THỰC PHẨM CUNG CẤP PROTEIN</a:t>
            </a:r>
          </a:p>
        </p:txBody>
      </p:sp>
      <p:sp>
        <p:nvSpPr>
          <p:cNvPr id="21507" name="Content Placeholder 2">
            <a:extLst>
              <a:ext uri="{FF2B5EF4-FFF2-40B4-BE49-F238E27FC236}">
                <a16:creationId xmlns:a16="http://schemas.microsoft.com/office/drawing/2014/main" xmlns="" id="{888F05B5-2B56-47A4-B842-BCD9FBC45000}"/>
              </a:ext>
            </a:extLst>
          </p:cNvPr>
          <p:cNvSpPr>
            <a:spLocks noGrp="1"/>
          </p:cNvSpPr>
          <p:nvPr>
            <p:ph idx="1"/>
          </p:nvPr>
        </p:nvSpPr>
        <p:spPr>
          <a:xfrm>
            <a:off x="5178424" y="3197225"/>
            <a:ext cx="15485283" cy="7712884"/>
          </a:xfrm>
        </p:spPr>
        <p:txBody>
          <a:bodyPr/>
          <a:lstStyle/>
          <a:p>
            <a:endParaRPr lang="en-US" altLang="ja-JP" dirty="0">
              <a:latin typeface="Times New Roman" panose="02020603050405020304" pitchFamily="18" charset="0"/>
              <a:cs typeface="Times New Roman" panose="02020603050405020304" pitchFamily="18" charset="0"/>
            </a:endParaRPr>
          </a:p>
        </p:txBody>
      </p:sp>
      <p:pic>
        <p:nvPicPr>
          <p:cNvPr id="80898" name="Picture 1">
            <a:extLst>
              <a:ext uri="{FF2B5EF4-FFF2-40B4-BE49-F238E27FC236}">
                <a16:creationId xmlns:a16="http://schemas.microsoft.com/office/drawing/2014/main" xmlns="" id="{9BAE86D5-6566-4536-860D-42872B8CE36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5668" y="1752600"/>
            <a:ext cx="4924559" cy="3505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0899" name="Picture 2">
            <a:extLst>
              <a:ext uri="{FF2B5EF4-FFF2-40B4-BE49-F238E27FC236}">
                <a16:creationId xmlns:a16="http://schemas.microsoft.com/office/drawing/2014/main" xmlns="" id="{F1372BE3-3721-4EC8-9208-11478A0BBBA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400" y="1600200"/>
            <a:ext cx="373380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8FB0B2-A1F2-4318-91E1-202F449DFB7A}"/>
              </a:ext>
            </a:extLst>
          </p:cNvPr>
          <p:cNvSpPr>
            <a:spLocks noGrp="1"/>
          </p:cNvSpPr>
          <p:nvPr>
            <p:ph type="title"/>
          </p:nvPr>
        </p:nvSpPr>
        <p:spPr/>
        <p:txBody>
          <a:bodyPr/>
          <a:lstStyle/>
          <a:p>
            <a:r>
              <a:rPr kumimoji="1" lang="en-US" altLang="ja-JP" b="1" dirty="0">
                <a:solidFill>
                  <a:srgbClr val="FF0000"/>
                </a:solidFill>
              </a:rPr>
              <a:t>LIPID</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B300DEA4-60E1-48EF-B217-950D5675FF8D}"/>
              </a:ext>
            </a:extLst>
          </p:cNvPr>
          <p:cNvSpPr>
            <a:spLocks noGrp="1"/>
          </p:cNvSpPr>
          <p:nvPr>
            <p:ph idx="1"/>
          </p:nvPr>
        </p:nvSpPr>
        <p:spPr/>
        <p:txBody>
          <a:bodyPr/>
          <a:lstStyle/>
          <a:p>
            <a:r>
              <a:rPr lang="en-US" altLang="ja-JP" b="1" dirty="0" err="1"/>
              <a:t>Tham</a:t>
            </a:r>
            <a:r>
              <a:rPr lang="en-US" altLang="ja-JP" b="1" dirty="0"/>
              <a:t> </a:t>
            </a:r>
            <a:r>
              <a:rPr lang="en-US" altLang="ja-JP" b="1" dirty="0" err="1"/>
              <a:t>gia</a:t>
            </a:r>
            <a:r>
              <a:rPr lang="en-US" altLang="ja-JP" b="1" dirty="0"/>
              <a:t> t</a:t>
            </a:r>
            <a:r>
              <a:rPr lang="vi-VN" altLang="ja-JP" b="1" dirty="0"/>
              <a:t>rong</a:t>
            </a:r>
            <a:r>
              <a:rPr lang="vi-VN" altLang="ja-JP" dirty="0"/>
              <a:t> </a:t>
            </a:r>
            <a:r>
              <a:rPr lang="vi-VN" altLang="ja-JP" dirty="0" err="1"/>
              <a:t>cấu</a:t>
            </a:r>
            <a:r>
              <a:rPr lang="vi-VN" altLang="ja-JP" dirty="0"/>
              <a:t> </a:t>
            </a:r>
            <a:r>
              <a:rPr lang="vi-VN" altLang="ja-JP" dirty="0" err="1"/>
              <a:t>trúc</a:t>
            </a:r>
            <a:r>
              <a:rPr lang="vi-VN" altLang="ja-JP" dirty="0"/>
              <a:t> </a:t>
            </a:r>
            <a:r>
              <a:rPr lang="vi-VN" altLang="ja-JP" dirty="0" err="1"/>
              <a:t>màng</a:t>
            </a:r>
            <a:r>
              <a:rPr lang="vi-VN" altLang="ja-JP" dirty="0"/>
              <a:t> </a:t>
            </a:r>
            <a:r>
              <a:rPr lang="vi-VN" altLang="ja-JP" dirty="0" err="1"/>
              <a:t>tế</a:t>
            </a:r>
            <a:r>
              <a:rPr lang="vi-VN" altLang="ja-JP" dirty="0"/>
              <a:t> </a:t>
            </a:r>
            <a:r>
              <a:rPr lang="vi-VN" altLang="ja-JP" dirty="0" err="1"/>
              <a:t>bào</a:t>
            </a:r>
            <a:r>
              <a:rPr lang="vi-VN" altLang="ja-JP" dirty="0"/>
              <a:t> </a:t>
            </a:r>
            <a:r>
              <a:rPr lang="vi-VN" altLang="ja-JP" dirty="0" err="1"/>
              <a:t>và</a:t>
            </a:r>
            <a:r>
              <a:rPr lang="vi-VN" altLang="ja-JP" dirty="0"/>
              <a:t> </a:t>
            </a:r>
            <a:r>
              <a:rPr lang="vi-VN" altLang="ja-JP" dirty="0" err="1"/>
              <a:t>dự</a:t>
            </a:r>
            <a:r>
              <a:rPr lang="vi-VN" altLang="ja-JP" dirty="0"/>
              <a:t> </a:t>
            </a:r>
            <a:r>
              <a:rPr lang="vi-VN" altLang="ja-JP" dirty="0" err="1"/>
              <a:t>trữ</a:t>
            </a:r>
            <a:r>
              <a:rPr lang="vi-VN" altLang="ja-JP" dirty="0"/>
              <a:t> </a:t>
            </a:r>
            <a:r>
              <a:rPr lang="vi-VN" altLang="ja-JP" b="1" dirty="0"/>
              <a:t>trong</a:t>
            </a:r>
            <a:r>
              <a:rPr lang="vi-VN" altLang="ja-JP" dirty="0"/>
              <a:t> </a:t>
            </a:r>
            <a:r>
              <a:rPr lang="vi-VN" altLang="ja-JP" dirty="0" err="1"/>
              <a:t>các</a:t>
            </a:r>
            <a:r>
              <a:rPr lang="vi-VN" altLang="ja-JP" dirty="0"/>
              <a:t> mô, </a:t>
            </a:r>
            <a:r>
              <a:rPr lang="vi-VN" altLang="ja-JP" dirty="0" err="1"/>
              <a:t>giống</a:t>
            </a:r>
            <a:r>
              <a:rPr lang="vi-VN" altLang="ja-JP" dirty="0"/>
              <a:t> như </a:t>
            </a:r>
            <a:r>
              <a:rPr lang="vi-VN" altLang="ja-JP" dirty="0" err="1"/>
              <a:t>nguồn</a:t>
            </a:r>
            <a:r>
              <a:rPr lang="vi-VN" altLang="ja-JP" dirty="0"/>
              <a:t> năng </a:t>
            </a:r>
            <a:r>
              <a:rPr lang="vi-VN" altLang="ja-JP" dirty="0" err="1"/>
              <a:t>lượng</a:t>
            </a:r>
            <a:r>
              <a:rPr lang="vi-VN" altLang="ja-JP" dirty="0"/>
              <a:t> </a:t>
            </a:r>
            <a:r>
              <a:rPr lang="vi-VN" altLang="ja-JP" dirty="0" err="1"/>
              <a:t>dự</a:t>
            </a:r>
            <a:r>
              <a:rPr lang="vi-VN" altLang="ja-JP" dirty="0"/>
              <a:t> </a:t>
            </a:r>
            <a:r>
              <a:rPr lang="vi-VN" altLang="ja-JP" dirty="0" err="1"/>
              <a:t>trữ</a:t>
            </a:r>
            <a:r>
              <a:rPr lang="vi-VN" altLang="ja-JP" dirty="0"/>
              <a:t>.</a:t>
            </a:r>
            <a:endParaRPr lang="en-US" altLang="ja-JP" dirty="0"/>
          </a:p>
          <a:p>
            <a:r>
              <a:rPr lang="vi-VN" altLang="ja-JP" dirty="0"/>
              <a:t> </a:t>
            </a:r>
            <a:r>
              <a:rPr lang="vi-VN" altLang="ja-JP" dirty="0" err="1"/>
              <a:t>Đặc</a:t>
            </a:r>
            <a:r>
              <a:rPr lang="vi-VN" altLang="ja-JP" dirty="0"/>
              <a:t> </a:t>
            </a:r>
            <a:r>
              <a:rPr lang="vi-VN" altLang="ja-JP" dirty="0" err="1"/>
              <a:t>biệt</a:t>
            </a:r>
            <a:r>
              <a:rPr lang="vi-VN" altLang="ja-JP" dirty="0"/>
              <a:t>, </a:t>
            </a:r>
            <a:r>
              <a:rPr lang="vi-VN" altLang="ja-JP" dirty="0" err="1"/>
              <a:t>nó</a:t>
            </a:r>
            <a:r>
              <a:rPr lang="vi-VN" altLang="ja-JP" dirty="0"/>
              <a:t> </a:t>
            </a:r>
            <a:r>
              <a:rPr lang="vi-VN" altLang="ja-JP" dirty="0" err="1"/>
              <a:t>còn</a:t>
            </a:r>
            <a:r>
              <a:rPr lang="vi-VN" altLang="ja-JP" dirty="0"/>
              <a:t> </a:t>
            </a:r>
            <a:r>
              <a:rPr lang="vi-VN" altLang="ja-JP" dirty="0" err="1"/>
              <a:t>là</a:t>
            </a:r>
            <a:r>
              <a:rPr lang="vi-VN" altLang="ja-JP" dirty="0"/>
              <a:t> môi </a:t>
            </a:r>
            <a:r>
              <a:rPr lang="vi-VN" altLang="ja-JP" dirty="0" err="1"/>
              <a:t>trường</a:t>
            </a:r>
            <a:r>
              <a:rPr lang="vi-VN" altLang="ja-JP" dirty="0"/>
              <a:t> dung môi </a:t>
            </a:r>
            <a:r>
              <a:rPr lang="vi-VN" altLang="ja-JP" dirty="0" err="1"/>
              <a:t>để</a:t>
            </a:r>
            <a:r>
              <a:rPr lang="vi-VN" altLang="ja-JP" dirty="0"/>
              <a:t> </a:t>
            </a:r>
            <a:r>
              <a:rPr lang="vi-VN" altLang="ja-JP" dirty="0" err="1"/>
              <a:t>hòa</a:t>
            </a:r>
            <a:r>
              <a:rPr lang="vi-VN" altLang="ja-JP" dirty="0"/>
              <a:t> tan </a:t>
            </a:r>
            <a:r>
              <a:rPr lang="vi-VN" altLang="ja-JP" dirty="0" err="1"/>
              <a:t>các</a:t>
            </a:r>
            <a:r>
              <a:rPr lang="vi-VN" altLang="ja-JP" dirty="0"/>
              <a:t> </a:t>
            </a:r>
            <a:r>
              <a:rPr lang="vi-VN" altLang="ja-JP" dirty="0" err="1"/>
              <a:t>vitamin</a:t>
            </a:r>
            <a:r>
              <a:rPr lang="vi-VN" altLang="ja-JP" dirty="0"/>
              <a:t> </a:t>
            </a:r>
            <a:r>
              <a:rPr lang="vi-VN" altLang="ja-JP" b="1" dirty="0"/>
              <a:t>trong</a:t>
            </a:r>
            <a:r>
              <a:rPr lang="vi-VN" altLang="ja-JP" dirty="0"/>
              <a:t> </a:t>
            </a:r>
            <a:r>
              <a:rPr lang="vi-VN" altLang="ja-JP" dirty="0" err="1"/>
              <a:t>chất</a:t>
            </a:r>
            <a:r>
              <a:rPr lang="vi-VN" altLang="ja-JP" dirty="0"/>
              <a:t> </a:t>
            </a:r>
            <a:r>
              <a:rPr lang="vi-VN" altLang="ja-JP" dirty="0" err="1"/>
              <a:t>béo</a:t>
            </a:r>
            <a:r>
              <a:rPr lang="en-US" altLang="ja-JP" dirty="0"/>
              <a:t> (A, D, K, E)</a:t>
            </a:r>
          </a:p>
          <a:p>
            <a:r>
              <a:rPr lang="en-US" altLang="ja-JP" dirty="0"/>
              <a:t>T</a:t>
            </a:r>
            <a:r>
              <a:rPr lang="vi-VN" altLang="ja-JP" dirty="0" err="1"/>
              <a:t>hành</a:t>
            </a:r>
            <a:r>
              <a:rPr lang="vi-VN" altLang="ja-JP" dirty="0"/>
              <a:t> </a:t>
            </a:r>
            <a:r>
              <a:rPr lang="vi-VN" altLang="ja-JP" dirty="0" err="1"/>
              <a:t>phần</a:t>
            </a:r>
            <a:r>
              <a:rPr lang="vi-VN" altLang="ja-JP" dirty="0"/>
              <a:t> cung </a:t>
            </a:r>
            <a:r>
              <a:rPr lang="vi-VN" altLang="ja-JP" dirty="0" err="1"/>
              <a:t>cấp</a:t>
            </a:r>
            <a:r>
              <a:rPr lang="vi-VN" altLang="ja-JP" dirty="0"/>
              <a:t> năng </a:t>
            </a:r>
            <a:r>
              <a:rPr lang="vi-VN" altLang="ja-JP" dirty="0" err="1"/>
              <a:t>lượng</a:t>
            </a:r>
            <a:r>
              <a:rPr lang="vi-VN" altLang="ja-JP" dirty="0"/>
              <a:t> quan </a:t>
            </a:r>
            <a:r>
              <a:rPr lang="vi-VN" altLang="ja-JP" dirty="0" err="1"/>
              <a:t>trọng</a:t>
            </a:r>
            <a:r>
              <a:rPr lang="vi-VN" altLang="ja-JP" dirty="0"/>
              <a:t> </a:t>
            </a:r>
            <a:r>
              <a:rPr lang="vi-VN" altLang="ja-JP" b="1" dirty="0"/>
              <a:t>trong</a:t>
            </a:r>
            <a:r>
              <a:rPr lang="vi-VN" altLang="ja-JP" dirty="0"/>
              <a:t> </a:t>
            </a:r>
            <a:r>
              <a:rPr lang="vi-VN" altLang="ja-JP" dirty="0" err="1"/>
              <a:t>khẩu</a:t>
            </a:r>
            <a:r>
              <a:rPr lang="vi-VN" altLang="ja-JP" dirty="0"/>
              <a:t> </a:t>
            </a:r>
            <a:r>
              <a:rPr lang="vi-VN" altLang="ja-JP" dirty="0" err="1"/>
              <a:t>phần</a:t>
            </a:r>
            <a:r>
              <a:rPr lang="vi-VN" altLang="ja-JP" dirty="0"/>
              <a:t> ăn </a:t>
            </a:r>
            <a:r>
              <a:rPr lang="vi-VN" altLang="ja-JP" dirty="0" err="1"/>
              <a:t>hàng</a:t>
            </a:r>
            <a:r>
              <a:rPr lang="vi-VN" altLang="ja-JP" dirty="0"/>
              <a:t> </a:t>
            </a:r>
            <a:r>
              <a:rPr lang="vi-VN" altLang="ja-JP" dirty="0" err="1"/>
              <a:t>ngày</a:t>
            </a:r>
            <a:endParaRPr kumimoji="1" lang="ja-JP" altLang="en-US" dirty="0"/>
          </a:p>
        </p:txBody>
      </p:sp>
    </p:spTree>
    <p:extLst>
      <p:ext uri="{BB962C8B-B14F-4D97-AF65-F5344CB8AC3E}">
        <p14:creationId xmlns:p14="http://schemas.microsoft.com/office/powerpoint/2010/main" xmlns="" val="393480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2A876-9140-4862-BD94-CD9AF686C90F}"/>
              </a:ext>
            </a:extLst>
          </p:cNvPr>
          <p:cNvSpPr>
            <a:spLocks noGrp="1"/>
          </p:cNvSpPr>
          <p:nvPr>
            <p:ph type="title"/>
          </p:nvPr>
        </p:nvSpPr>
        <p:spPr/>
        <p:txBody>
          <a:bodyPr/>
          <a:lstStyle/>
          <a:p>
            <a:r>
              <a:rPr kumimoji="1" lang="en-US" altLang="ja-JP" b="1" dirty="0" err="1">
                <a:solidFill>
                  <a:srgbClr val="FF0000"/>
                </a:solidFill>
              </a:rPr>
              <a:t>Vai</a:t>
            </a:r>
            <a:r>
              <a:rPr kumimoji="1" lang="en-US" altLang="ja-JP" b="1" dirty="0">
                <a:solidFill>
                  <a:srgbClr val="FF0000"/>
                </a:solidFill>
              </a:rPr>
              <a:t> </a:t>
            </a:r>
            <a:r>
              <a:rPr kumimoji="1" lang="en-US" altLang="ja-JP" b="1" dirty="0" err="1">
                <a:solidFill>
                  <a:srgbClr val="FF0000"/>
                </a:solidFill>
              </a:rPr>
              <a:t>trò</a:t>
            </a:r>
            <a:r>
              <a:rPr kumimoji="1" lang="en-US" altLang="ja-JP" b="1" dirty="0">
                <a:solidFill>
                  <a:srgbClr val="FF0000"/>
                </a:solidFill>
              </a:rPr>
              <a:t> </a:t>
            </a:r>
            <a:r>
              <a:rPr kumimoji="1" lang="en-US" altLang="ja-JP" b="1" dirty="0" err="1">
                <a:solidFill>
                  <a:srgbClr val="FF0000"/>
                </a:solidFill>
              </a:rPr>
              <a:t>của</a:t>
            </a:r>
            <a:r>
              <a:rPr kumimoji="1" lang="en-US" altLang="ja-JP" b="1" dirty="0">
                <a:solidFill>
                  <a:srgbClr val="FF0000"/>
                </a:solidFill>
              </a:rPr>
              <a:t> </a:t>
            </a:r>
            <a:r>
              <a:rPr kumimoji="1" lang="en-US" altLang="ja-JP" b="1" dirty="0" err="1">
                <a:solidFill>
                  <a:srgbClr val="FF0000"/>
                </a:solidFill>
              </a:rPr>
              <a:t>chất</a:t>
            </a:r>
            <a:r>
              <a:rPr kumimoji="1" lang="en-US" altLang="ja-JP" b="1" dirty="0">
                <a:solidFill>
                  <a:srgbClr val="FF0000"/>
                </a:solidFill>
              </a:rPr>
              <a:t> </a:t>
            </a:r>
            <a:r>
              <a:rPr kumimoji="1" lang="en-US" altLang="ja-JP" b="1" dirty="0" err="1">
                <a:solidFill>
                  <a:srgbClr val="FF0000"/>
                </a:solidFill>
              </a:rPr>
              <a:t>béo</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8A21FBD6-254C-4978-B380-A36A02BA1554}"/>
              </a:ext>
            </a:extLst>
          </p:cNvPr>
          <p:cNvSpPr>
            <a:spLocks noGrp="1"/>
          </p:cNvSpPr>
          <p:nvPr>
            <p:ph idx="1"/>
          </p:nvPr>
        </p:nvSpPr>
        <p:spPr/>
        <p:txBody>
          <a:bodyPr/>
          <a:lstStyle/>
          <a:p>
            <a:r>
              <a:rPr kumimoji="1" lang="en-US" altLang="ja-JP" dirty="0" err="1"/>
              <a:t>Suy</a:t>
            </a:r>
            <a:r>
              <a:rPr kumimoji="1" lang="en-US" altLang="ja-JP" dirty="0"/>
              <a:t> </a:t>
            </a:r>
            <a:r>
              <a:rPr kumimoji="1" lang="en-US" altLang="ja-JP" dirty="0" err="1"/>
              <a:t>dinh</a:t>
            </a:r>
            <a:r>
              <a:rPr kumimoji="1" lang="en-US" altLang="ja-JP" dirty="0"/>
              <a:t> </a:t>
            </a:r>
            <a:r>
              <a:rPr kumimoji="1" lang="en-US" altLang="ja-JP" dirty="0" err="1"/>
              <a:t>dưỡng</a:t>
            </a:r>
            <a:r>
              <a:rPr kumimoji="1" lang="en-US" altLang="ja-JP" dirty="0"/>
              <a:t>?</a:t>
            </a:r>
          </a:p>
          <a:p>
            <a:r>
              <a:rPr kumimoji="1" lang="en-US" altLang="ja-JP" dirty="0" err="1"/>
              <a:t>Thừa</a:t>
            </a:r>
            <a:r>
              <a:rPr kumimoji="1" lang="en-US" altLang="ja-JP" dirty="0"/>
              <a:t> </a:t>
            </a:r>
            <a:r>
              <a:rPr kumimoji="1" lang="en-US" altLang="ja-JP" dirty="0" err="1"/>
              <a:t>cân</a:t>
            </a:r>
            <a:r>
              <a:rPr kumimoji="1" lang="en-US" altLang="ja-JP" dirty="0"/>
              <a:t>, </a:t>
            </a:r>
            <a:r>
              <a:rPr kumimoji="1" lang="en-US" altLang="ja-JP" dirty="0" err="1"/>
              <a:t>béo</a:t>
            </a:r>
            <a:r>
              <a:rPr kumimoji="1" lang="en-US" altLang="ja-JP" dirty="0"/>
              <a:t> </a:t>
            </a:r>
            <a:r>
              <a:rPr kumimoji="1" lang="en-US" altLang="ja-JP" dirty="0" err="1"/>
              <a:t>phì</a:t>
            </a:r>
            <a:r>
              <a:rPr kumimoji="1" lang="en-US" altLang="ja-JP" dirty="0"/>
              <a:t>?</a:t>
            </a:r>
          </a:p>
          <a:p>
            <a:r>
              <a:rPr kumimoji="1" lang="en-US" altLang="ja-JP" dirty="0" err="1"/>
              <a:t>Sử</a:t>
            </a:r>
            <a:r>
              <a:rPr kumimoji="1" lang="en-US" altLang="ja-JP" dirty="0"/>
              <a:t> </a:t>
            </a:r>
            <a:r>
              <a:rPr kumimoji="1" lang="en-US" altLang="ja-JP" dirty="0" err="1"/>
              <a:t>dụng</a:t>
            </a:r>
            <a:r>
              <a:rPr kumimoji="1" lang="en-US" altLang="ja-JP" dirty="0"/>
              <a:t> </a:t>
            </a:r>
            <a:r>
              <a:rPr kumimoji="1" lang="en-US" altLang="ja-JP" dirty="0" err="1"/>
              <a:t>chất</a:t>
            </a:r>
            <a:r>
              <a:rPr kumimoji="1" lang="en-US" altLang="ja-JP" dirty="0"/>
              <a:t> </a:t>
            </a:r>
            <a:r>
              <a:rPr kumimoji="1" lang="en-US" altLang="ja-JP" dirty="0" err="1"/>
              <a:t>béo</a:t>
            </a:r>
            <a:r>
              <a:rPr kumimoji="1" lang="en-US" altLang="ja-JP" dirty="0"/>
              <a:t> </a:t>
            </a:r>
            <a:r>
              <a:rPr kumimoji="1" lang="en-US" altLang="ja-JP" dirty="0" err="1"/>
              <a:t>như</a:t>
            </a:r>
            <a:r>
              <a:rPr kumimoji="1" lang="en-US" altLang="ja-JP" dirty="0"/>
              <a:t> </a:t>
            </a:r>
            <a:r>
              <a:rPr kumimoji="1" lang="en-US" altLang="ja-JP" dirty="0" err="1"/>
              <a:t>thế</a:t>
            </a:r>
            <a:r>
              <a:rPr kumimoji="1" lang="en-US" altLang="ja-JP" dirty="0"/>
              <a:t> </a:t>
            </a:r>
            <a:r>
              <a:rPr kumimoji="1" lang="en-US" altLang="ja-JP" dirty="0" err="1"/>
              <a:t>nào</a:t>
            </a:r>
            <a:r>
              <a:rPr kumimoji="1" lang="en-US" altLang="ja-JP" dirty="0"/>
              <a:t>?</a:t>
            </a:r>
          </a:p>
          <a:p>
            <a:endParaRPr kumimoji="1" lang="en-US" altLang="ja-JP" dirty="0"/>
          </a:p>
          <a:p>
            <a:endParaRPr kumimoji="1" lang="ja-JP" altLang="en-US" dirty="0"/>
          </a:p>
        </p:txBody>
      </p:sp>
    </p:spTree>
    <p:extLst>
      <p:ext uri="{BB962C8B-B14F-4D97-AF65-F5344CB8AC3E}">
        <p14:creationId xmlns:p14="http://schemas.microsoft.com/office/powerpoint/2010/main" xmlns="" val="1335572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306A40-5310-4082-9115-40365F566D19}"/>
              </a:ext>
            </a:extLst>
          </p:cNvPr>
          <p:cNvSpPr>
            <a:spLocks noGrp="1"/>
          </p:cNvSpPr>
          <p:nvPr>
            <p:ph type="title"/>
          </p:nvPr>
        </p:nvSpPr>
        <p:spPr/>
        <p:txBody>
          <a:bodyPr>
            <a:noAutofit/>
          </a:bodyPr>
          <a:lstStyle/>
          <a:p>
            <a:r>
              <a:rPr kumimoji="1" lang="en-US" altLang="ja-JP" sz="3600" b="1" dirty="0">
                <a:solidFill>
                  <a:srgbClr val="FF0000"/>
                </a:solidFill>
              </a:rPr>
              <a:t>NGUỒN THỰC PHẨM CUNG CẤP CHẤT BÉO</a:t>
            </a:r>
            <a:endParaRPr kumimoji="1" lang="ja-JP" altLang="en-US" sz="3600" b="1" dirty="0">
              <a:solidFill>
                <a:srgbClr val="FF0000"/>
              </a:solidFill>
            </a:endParaRPr>
          </a:p>
        </p:txBody>
      </p:sp>
      <p:sp>
        <p:nvSpPr>
          <p:cNvPr id="3" name="Content Placeholder 2">
            <a:extLst>
              <a:ext uri="{FF2B5EF4-FFF2-40B4-BE49-F238E27FC236}">
                <a16:creationId xmlns:a16="http://schemas.microsoft.com/office/drawing/2014/main" xmlns="" id="{813F6A9E-043C-43C0-BC88-4D0E306625BE}"/>
              </a:ext>
            </a:extLst>
          </p:cNvPr>
          <p:cNvSpPr>
            <a:spLocks noGrp="1"/>
          </p:cNvSpPr>
          <p:nvPr>
            <p:ph idx="1"/>
          </p:nvPr>
        </p:nvSpPr>
        <p:spPr>
          <a:xfrm>
            <a:off x="457200" y="1066800"/>
            <a:ext cx="8682037" cy="6473827"/>
          </a:xfrm>
        </p:spPr>
        <p:txBody>
          <a:bodyPr/>
          <a:lstStyle/>
          <a:p>
            <a:endParaRPr kumimoji="1" lang="ja-JP" altLang="en-US" dirty="0"/>
          </a:p>
        </p:txBody>
      </p:sp>
      <p:pic>
        <p:nvPicPr>
          <p:cNvPr id="81922" name="Picture 3">
            <a:extLst>
              <a:ext uri="{FF2B5EF4-FFF2-40B4-BE49-F238E27FC236}">
                <a16:creationId xmlns:a16="http://schemas.microsoft.com/office/drawing/2014/main" xmlns="" id="{F1DBA03E-A5BF-480B-8927-C7B655622A5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74382" y="1828799"/>
            <a:ext cx="5645618" cy="3750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2235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00" b="1" dirty="0" err="1">
                <a:solidFill>
                  <a:srgbClr val="FF0000"/>
                </a:solidFill>
              </a:rPr>
              <a:t>TÌNH</a:t>
            </a:r>
            <a:r>
              <a:rPr lang="en-US" sz="2600" b="1" dirty="0">
                <a:solidFill>
                  <a:srgbClr val="FF0000"/>
                </a:solidFill>
              </a:rPr>
              <a:t> </a:t>
            </a:r>
            <a:r>
              <a:rPr lang="en-US" sz="2600" b="1" dirty="0" err="1">
                <a:solidFill>
                  <a:srgbClr val="FF0000"/>
                </a:solidFill>
              </a:rPr>
              <a:t>HÌNH</a:t>
            </a:r>
            <a:r>
              <a:rPr lang="en-US" sz="2600" b="1" dirty="0">
                <a:solidFill>
                  <a:srgbClr val="FF0000"/>
                </a:solidFill>
              </a:rPr>
              <a:t> </a:t>
            </a:r>
            <a:r>
              <a:rPr lang="en-US" sz="2600" b="1" dirty="0" err="1">
                <a:solidFill>
                  <a:srgbClr val="FF0000"/>
                </a:solidFill>
              </a:rPr>
              <a:t>THIẾU</a:t>
            </a:r>
            <a:r>
              <a:rPr lang="en-US" sz="2600" b="1" dirty="0">
                <a:solidFill>
                  <a:srgbClr val="FF0000"/>
                </a:solidFill>
              </a:rPr>
              <a:t> VITAMIN A </a:t>
            </a:r>
            <a:r>
              <a:rPr lang="en-US" sz="2600" b="1" dirty="0" err="1">
                <a:solidFill>
                  <a:srgbClr val="FF0000"/>
                </a:solidFill>
              </a:rPr>
              <a:t>TiỀN</a:t>
            </a:r>
            <a:r>
              <a:rPr lang="en-US" sz="2600" b="1" dirty="0">
                <a:solidFill>
                  <a:srgbClr val="FF0000"/>
                </a:solidFill>
              </a:rPr>
              <a:t> </a:t>
            </a:r>
            <a:r>
              <a:rPr lang="en-US" sz="2600" b="1" dirty="0" err="1">
                <a:solidFill>
                  <a:srgbClr val="FF0000"/>
                </a:solidFill>
              </a:rPr>
              <a:t>LÂM</a:t>
            </a:r>
            <a:r>
              <a:rPr lang="en-US" sz="2600" b="1" dirty="0">
                <a:solidFill>
                  <a:srgbClr val="FF0000"/>
                </a:solidFill>
              </a:rPr>
              <a:t> </a:t>
            </a:r>
            <a:r>
              <a:rPr lang="en-US" sz="2600" b="1" dirty="0" err="1">
                <a:solidFill>
                  <a:srgbClr val="FF0000"/>
                </a:solidFill>
              </a:rPr>
              <a:t>SÀNG</a:t>
            </a:r>
            <a:r>
              <a:rPr lang="en-US" sz="2600" b="1" dirty="0">
                <a:solidFill>
                  <a:srgbClr val="FF0000"/>
                </a:solidFill>
              </a:rPr>
              <a:t>  </a:t>
            </a:r>
            <a:r>
              <a:rPr lang="en-US" sz="2600" b="1" dirty="0" err="1">
                <a:solidFill>
                  <a:srgbClr val="FF0000"/>
                </a:solidFill>
              </a:rPr>
              <a:t>CỦA</a:t>
            </a:r>
            <a:r>
              <a:rPr lang="en-US" sz="2600" b="1" dirty="0">
                <a:solidFill>
                  <a:srgbClr val="FF0000"/>
                </a:solidFill>
              </a:rPr>
              <a:t> </a:t>
            </a:r>
            <a:r>
              <a:rPr lang="en-US" sz="2600" b="1" dirty="0" err="1">
                <a:solidFill>
                  <a:srgbClr val="FF0000"/>
                </a:solidFill>
              </a:rPr>
              <a:t>TRẺ</a:t>
            </a:r>
            <a:r>
              <a:rPr lang="en-US" sz="2600" b="1" dirty="0">
                <a:solidFill>
                  <a:srgbClr val="FF0000"/>
                </a:solidFill>
              </a:rPr>
              <a:t> </a:t>
            </a:r>
            <a:r>
              <a:rPr lang="en-US" sz="2600" b="1" dirty="0" err="1">
                <a:solidFill>
                  <a:srgbClr val="FF0000"/>
                </a:solidFill>
              </a:rPr>
              <a:t>EM</a:t>
            </a:r>
            <a:r>
              <a:rPr lang="en-US" sz="2600" b="1" dirty="0">
                <a:solidFill>
                  <a:srgbClr val="FF0000"/>
                </a:solidFill>
              </a:rPr>
              <a:t> </a:t>
            </a:r>
            <a:r>
              <a:rPr lang="en-US" sz="2600" b="1" dirty="0" err="1">
                <a:solidFill>
                  <a:srgbClr val="FF0000"/>
                </a:solidFill>
              </a:rPr>
              <a:t>DƯỚI</a:t>
            </a:r>
            <a:r>
              <a:rPr lang="en-US" sz="2600" b="1" dirty="0">
                <a:solidFill>
                  <a:srgbClr val="FF0000"/>
                </a:solidFill>
              </a:rPr>
              <a:t> 5 </a:t>
            </a:r>
            <a:r>
              <a:rPr lang="en-US" sz="2600" b="1" dirty="0" err="1">
                <a:solidFill>
                  <a:srgbClr val="FF0000"/>
                </a:solidFill>
              </a:rPr>
              <a:t>TUỔI</a:t>
            </a:r>
            <a:r>
              <a:rPr lang="en-US" sz="2600" b="1" dirty="0">
                <a:solidFill>
                  <a:srgbClr val="FF0000"/>
                </a:solidFill>
              </a:rPr>
              <a:t/>
            </a:r>
            <a:br>
              <a:rPr lang="en-US" sz="2600" b="1" dirty="0">
                <a:solidFill>
                  <a:srgbClr val="FF0000"/>
                </a:solidFill>
              </a:rPr>
            </a:br>
            <a:r>
              <a:rPr lang="en-US" sz="2600" b="1" dirty="0">
                <a:solidFill>
                  <a:srgbClr val="FF0000"/>
                </a:solidFill>
              </a:rPr>
              <a:t>(</a:t>
            </a:r>
            <a:r>
              <a:rPr lang="en-US" sz="2600" b="1" dirty="0" err="1">
                <a:solidFill>
                  <a:srgbClr val="FF0000"/>
                </a:solidFill>
              </a:rPr>
              <a:t>Điều</a:t>
            </a:r>
            <a:r>
              <a:rPr lang="en-US" sz="2600" b="1" dirty="0">
                <a:solidFill>
                  <a:srgbClr val="FF0000"/>
                </a:solidFill>
              </a:rPr>
              <a:t> </a:t>
            </a:r>
            <a:r>
              <a:rPr lang="en-US" sz="2600" b="1" dirty="0" err="1">
                <a:solidFill>
                  <a:srgbClr val="FF0000"/>
                </a:solidFill>
              </a:rPr>
              <a:t>tra</a:t>
            </a:r>
            <a:r>
              <a:rPr lang="en-US" sz="2600" b="1" dirty="0">
                <a:solidFill>
                  <a:srgbClr val="FF0000"/>
                </a:solidFill>
              </a:rPr>
              <a:t> </a:t>
            </a:r>
            <a:r>
              <a:rPr lang="en-US" sz="2600" b="1" dirty="0" err="1">
                <a:solidFill>
                  <a:srgbClr val="FF0000"/>
                </a:solidFill>
              </a:rPr>
              <a:t>của</a:t>
            </a:r>
            <a:r>
              <a:rPr lang="en-US" sz="2600" b="1" dirty="0">
                <a:solidFill>
                  <a:srgbClr val="FF0000"/>
                </a:solidFill>
              </a:rPr>
              <a:t> </a:t>
            </a:r>
            <a:r>
              <a:rPr lang="en-US" sz="2600" b="1" dirty="0" err="1">
                <a:solidFill>
                  <a:srgbClr val="FF0000"/>
                </a:solidFill>
              </a:rPr>
              <a:t>VDD</a:t>
            </a:r>
            <a:r>
              <a:rPr lang="en-US" sz="2600" b="1" dirty="0">
                <a:solidFill>
                  <a:srgbClr val="FF0000"/>
                </a:solidFill>
              </a:rPr>
              <a:t> </a:t>
            </a:r>
            <a:r>
              <a:rPr lang="en-US" sz="2600" b="1" dirty="0" err="1">
                <a:solidFill>
                  <a:srgbClr val="FF0000"/>
                </a:solidFill>
              </a:rPr>
              <a:t>năm</a:t>
            </a:r>
            <a:r>
              <a:rPr lang="en-US" sz="2600" b="1" dirty="0">
                <a:solidFill>
                  <a:srgbClr val="FF0000"/>
                </a:solidFill>
              </a:rPr>
              <a:t> 2014-2015)</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Vai</a:t>
            </a:r>
            <a:r>
              <a:rPr lang="en-US" dirty="0">
                <a:solidFill>
                  <a:srgbClr val="FF0000"/>
                </a:solidFill>
              </a:rPr>
              <a:t> </a:t>
            </a:r>
            <a:r>
              <a:rPr lang="en-US" dirty="0" err="1">
                <a:solidFill>
                  <a:srgbClr val="FF0000"/>
                </a:solidFill>
              </a:rPr>
              <a:t>trò</a:t>
            </a:r>
            <a:r>
              <a:rPr lang="en-US" dirty="0">
                <a:solidFill>
                  <a:srgbClr val="FF0000"/>
                </a:solidFill>
              </a:rPr>
              <a:t> </a:t>
            </a:r>
            <a:r>
              <a:rPr lang="en-US" dirty="0" err="1">
                <a:solidFill>
                  <a:srgbClr val="FF0000"/>
                </a:solidFill>
              </a:rPr>
              <a:t>của</a:t>
            </a:r>
            <a:r>
              <a:rPr lang="en-US" dirty="0">
                <a:solidFill>
                  <a:srgbClr val="FF0000"/>
                </a:solidFill>
              </a:rPr>
              <a:t> Vitamin A</a:t>
            </a:r>
          </a:p>
        </p:txBody>
      </p:sp>
      <p:sp>
        <p:nvSpPr>
          <p:cNvPr id="3" name="Content Placeholder 2"/>
          <p:cNvSpPr>
            <a:spLocks noGrp="1"/>
          </p:cNvSpPr>
          <p:nvPr>
            <p:ph idx="1"/>
          </p:nvPr>
        </p:nvSpPr>
        <p:spPr/>
        <p:txBody>
          <a:bodyPr>
            <a:normAutofit fontScale="77500" lnSpcReduction="20000"/>
          </a:bodyPr>
          <a:lstStyle/>
          <a:p>
            <a:r>
              <a:rPr lang="en-US" dirty="0" err="1"/>
              <a:t>Tăng</a:t>
            </a:r>
            <a:r>
              <a:rPr lang="en-US" dirty="0"/>
              <a:t> </a:t>
            </a:r>
            <a:r>
              <a:rPr lang="en-US" dirty="0" err="1"/>
              <a:t>trưởng</a:t>
            </a:r>
            <a:r>
              <a:rPr lang="en-US" dirty="0"/>
              <a:t>: </a:t>
            </a:r>
            <a:r>
              <a:rPr lang="en-US" dirty="0" err="1"/>
              <a:t>Giúp</a:t>
            </a:r>
            <a:r>
              <a:rPr lang="en-US" dirty="0"/>
              <a:t> </a:t>
            </a:r>
            <a:r>
              <a:rPr lang="en-US" dirty="0" err="1"/>
              <a:t>trẻ</a:t>
            </a:r>
            <a:r>
              <a:rPr lang="en-US" dirty="0"/>
              <a:t> </a:t>
            </a:r>
            <a:r>
              <a:rPr lang="en-US" dirty="0" err="1"/>
              <a:t>lớn</a:t>
            </a:r>
            <a:r>
              <a:rPr lang="en-US" dirty="0"/>
              <a:t> </a:t>
            </a:r>
            <a:r>
              <a:rPr lang="en-US" dirty="0" err="1"/>
              <a:t>lên</a:t>
            </a:r>
            <a:r>
              <a:rPr lang="en-US" dirty="0"/>
              <a:t> </a:t>
            </a:r>
            <a:r>
              <a:rPr lang="en-US" dirty="0" err="1"/>
              <a:t>và</a:t>
            </a:r>
            <a:r>
              <a:rPr lang="en-US" dirty="0"/>
              <a:t> </a:t>
            </a:r>
            <a:r>
              <a:rPr lang="en-US" dirty="0" err="1"/>
              <a:t>phát</a:t>
            </a:r>
            <a:r>
              <a:rPr lang="en-US" dirty="0"/>
              <a:t> </a:t>
            </a:r>
            <a:r>
              <a:rPr lang="en-US" dirty="0" err="1"/>
              <a:t>triển</a:t>
            </a:r>
            <a:r>
              <a:rPr lang="en-US" dirty="0"/>
              <a:t> </a:t>
            </a:r>
            <a:r>
              <a:rPr lang="en-US" dirty="0" err="1"/>
              <a:t>bình</a:t>
            </a:r>
            <a:r>
              <a:rPr lang="en-US" dirty="0"/>
              <a:t> </a:t>
            </a:r>
            <a:r>
              <a:rPr lang="en-US" dirty="0" err="1"/>
              <a:t>thường</a:t>
            </a:r>
            <a:r>
              <a:rPr lang="en-US" dirty="0"/>
              <a:t>, </a:t>
            </a:r>
            <a:r>
              <a:rPr lang="en-US" dirty="0" err="1"/>
              <a:t>thiếu</a:t>
            </a:r>
            <a:r>
              <a:rPr lang="en-US" dirty="0"/>
              <a:t> vitamin A </a:t>
            </a:r>
            <a:r>
              <a:rPr lang="en-US" dirty="0" err="1"/>
              <a:t>trẻ</a:t>
            </a:r>
            <a:r>
              <a:rPr lang="en-US" dirty="0"/>
              <a:t> </a:t>
            </a:r>
            <a:r>
              <a:rPr lang="en-US" dirty="0" err="1"/>
              <a:t>sẽ</a:t>
            </a:r>
            <a:r>
              <a:rPr lang="en-US" dirty="0"/>
              <a:t> </a:t>
            </a:r>
            <a:r>
              <a:rPr lang="en-US" dirty="0" err="1"/>
              <a:t>chậm</a:t>
            </a:r>
            <a:r>
              <a:rPr lang="en-US" dirty="0"/>
              <a:t> </a:t>
            </a:r>
            <a:r>
              <a:rPr lang="en-US" dirty="0" err="1"/>
              <a:t>lớn</a:t>
            </a:r>
            <a:r>
              <a:rPr lang="en-US" dirty="0"/>
              <a:t>, </a:t>
            </a:r>
            <a:r>
              <a:rPr lang="en-US" dirty="0" err="1"/>
              <a:t>còi</a:t>
            </a:r>
            <a:r>
              <a:rPr lang="en-US" dirty="0"/>
              <a:t> </a:t>
            </a:r>
            <a:r>
              <a:rPr lang="en-US" dirty="0" err="1"/>
              <a:t>cọc</a:t>
            </a:r>
            <a:r>
              <a:rPr lang="en-US" dirty="0"/>
              <a:t>.</a:t>
            </a:r>
          </a:p>
          <a:p>
            <a:r>
              <a:rPr lang="en-US" dirty="0" err="1"/>
              <a:t>Thị</a:t>
            </a:r>
            <a:r>
              <a:rPr lang="en-US" dirty="0"/>
              <a:t> </a:t>
            </a:r>
            <a:r>
              <a:rPr lang="en-US" dirty="0" err="1"/>
              <a:t>giác</a:t>
            </a:r>
            <a:r>
              <a:rPr lang="en-US" dirty="0"/>
              <a:t>: Vitamin A </a:t>
            </a:r>
            <a:r>
              <a:rPr lang="en-US" dirty="0" err="1"/>
              <a:t>có</a:t>
            </a:r>
            <a:r>
              <a:rPr lang="en-US" dirty="0"/>
              <a:t> </a:t>
            </a:r>
            <a:r>
              <a:rPr lang="en-US" dirty="0" err="1"/>
              <a:t>vai</a:t>
            </a:r>
            <a:r>
              <a:rPr lang="en-US" dirty="0"/>
              <a:t> </a:t>
            </a:r>
            <a:r>
              <a:rPr lang="en-US" dirty="0" err="1"/>
              <a:t>trò</a:t>
            </a:r>
            <a:r>
              <a:rPr lang="en-US" dirty="0"/>
              <a:t> </a:t>
            </a:r>
            <a:r>
              <a:rPr lang="en-US" dirty="0" err="1"/>
              <a:t>trong</a:t>
            </a:r>
            <a:r>
              <a:rPr lang="en-US" dirty="0"/>
              <a:t> </a:t>
            </a:r>
            <a:r>
              <a:rPr lang="en-US" dirty="0" err="1"/>
              <a:t>quá</a:t>
            </a:r>
            <a:r>
              <a:rPr lang="en-US" dirty="0"/>
              <a:t> </a:t>
            </a:r>
            <a:r>
              <a:rPr lang="en-US" dirty="0" err="1"/>
              <a:t>trình</a:t>
            </a:r>
            <a:r>
              <a:rPr lang="en-US" dirty="0"/>
              <a:t> </a:t>
            </a:r>
            <a:r>
              <a:rPr lang="en-US" dirty="0" err="1"/>
              <a:t>nhìn</a:t>
            </a:r>
            <a:r>
              <a:rPr lang="en-US" dirty="0"/>
              <a:t> </a:t>
            </a:r>
            <a:r>
              <a:rPr lang="en-US" dirty="0" err="1"/>
              <a:t>thấy</a:t>
            </a:r>
            <a:r>
              <a:rPr lang="en-US" dirty="0"/>
              <a:t> </a:t>
            </a:r>
            <a:r>
              <a:rPr lang="en-US" dirty="0" err="1"/>
              <a:t>của</a:t>
            </a:r>
            <a:r>
              <a:rPr lang="en-US" dirty="0"/>
              <a:t> </a:t>
            </a:r>
            <a:r>
              <a:rPr lang="en-US" dirty="0" err="1"/>
              <a:t>mắt</a:t>
            </a:r>
            <a:r>
              <a:rPr lang="en-US" dirty="0"/>
              <a:t>, </a:t>
            </a:r>
            <a:r>
              <a:rPr lang="en-US" dirty="0" err="1"/>
              <a:t>biểu</a:t>
            </a:r>
            <a:r>
              <a:rPr lang="en-US" dirty="0"/>
              <a:t> </a:t>
            </a:r>
            <a:r>
              <a:rPr lang="en-US" dirty="0" err="1"/>
              <a:t>hiện</a:t>
            </a:r>
            <a:r>
              <a:rPr lang="en-US" dirty="0"/>
              <a:t> </a:t>
            </a:r>
            <a:r>
              <a:rPr lang="en-US" dirty="0" err="1"/>
              <a:t>sớm</a:t>
            </a:r>
            <a:r>
              <a:rPr lang="en-US" dirty="0"/>
              <a:t> </a:t>
            </a:r>
            <a:r>
              <a:rPr lang="en-US" dirty="0" err="1"/>
              <a:t>của</a:t>
            </a:r>
            <a:r>
              <a:rPr lang="en-US" dirty="0"/>
              <a:t> </a:t>
            </a:r>
            <a:r>
              <a:rPr lang="en-US" dirty="0" err="1"/>
              <a:t>thiếu</a:t>
            </a:r>
            <a:r>
              <a:rPr lang="en-US" dirty="0"/>
              <a:t> vitamin A </a:t>
            </a:r>
            <a:r>
              <a:rPr lang="en-US" dirty="0" err="1"/>
              <a:t>là</a:t>
            </a:r>
            <a:r>
              <a:rPr lang="en-US" dirty="0"/>
              <a:t> </a:t>
            </a:r>
            <a:r>
              <a:rPr lang="en-US" dirty="0" err="1"/>
              <a:t>giảm</a:t>
            </a:r>
            <a:r>
              <a:rPr lang="en-US" dirty="0"/>
              <a:t> </a:t>
            </a:r>
            <a:r>
              <a:rPr lang="en-US" dirty="0" err="1"/>
              <a:t>khả</a:t>
            </a:r>
            <a:r>
              <a:rPr lang="en-US" dirty="0"/>
              <a:t> </a:t>
            </a:r>
            <a:r>
              <a:rPr lang="en-US" dirty="0" err="1"/>
              <a:t>năng</a:t>
            </a:r>
            <a:r>
              <a:rPr lang="en-US" dirty="0"/>
              <a:t> </a:t>
            </a:r>
            <a:r>
              <a:rPr lang="en-US" dirty="0" err="1"/>
              <a:t>nhìn</a:t>
            </a:r>
            <a:r>
              <a:rPr lang="en-US" dirty="0"/>
              <a:t> </a:t>
            </a:r>
            <a:r>
              <a:rPr lang="en-US" dirty="0" err="1"/>
              <a:t>thấy</a:t>
            </a:r>
            <a:r>
              <a:rPr lang="en-US" dirty="0"/>
              <a:t> </a:t>
            </a:r>
            <a:r>
              <a:rPr lang="en-US" dirty="0" err="1"/>
              <a:t>lúc</a:t>
            </a:r>
            <a:r>
              <a:rPr lang="en-US" dirty="0"/>
              <a:t> </a:t>
            </a:r>
            <a:r>
              <a:rPr lang="en-US" dirty="0" err="1"/>
              <a:t>ánh</a:t>
            </a:r>
            <a:r>
              <a:rPr lang="en-US" dirty="0"/>
              <a:t> </a:t>
            </a:r>
            <a:r>
              <a:rPr lang="en-US" dirty="0" err="1"/>
              <a:t>sáng</a:t>
            </a:r>
            <a:r>
              <a:rPr lang="en-US" dirty="0"/>
              <a:t> </a:t>
            </a:r>
            <a:r>
              <a:rPr lang="en-US" dirty="0" err="1"/>
              <a:t>yếu</a:t>
            </a:r>
            <a:r>
              <a:rPr lang="en-US" dirty="0"/>
              <a:t> (</a:t>
            </a:r>
            <a:r>
              <a:rPr lang="en-US" dirty="0" err="1"/>
              <a:t>quáng</a:t>
            </a:r>
            <a:r>
              <a:rPr lang="en-US" dirty="0"/>
              <a:t> </a:t>
            </a:r>
            <a:r>
              <a:rPr lang="en-US" dirty="0" err="1"/>
              <a:t>gà</a:t>
            </a:r>
            <a:r>
              <a:rPr lang="en-US" dirty="0"/>
              <a:t>).</a:t>
            </a:r>
          </a:p>
          <a:p>
            <a:r>
              <a:rPr lang="en-US" dirty="0" err="1"/>
              <a:t>Bảo</a:t>
            </a:r>
            <a:r>
              <a:rPr lang="en-US" dirty="0"/>
              <a:t> </a:t>
            </a:r>
            <a:r>
              <a:rPr lang="en-US" dirty="0" err="1"/>
              <a:t>vệ</a:t>
            </a:r>
            <a:r>
              <a:rPr lang="en-US" dirty="0"/>
              <a:t> </a:t>
            </a:r>
            <a:r>
              <a:rPr lang="en-US" dirty="0" err="1"/>
              <a:t>biểu</a:t>
            </a:r>
            <a:r>
              <a:rPr lang="en-US" dirty="0"/>
              <a:t> </a:t>
            </a:r>
            <a:r>
              <a:rPr lang="en-US" dirty="0" err="1"/>
              <a:t>mô</a:t>
            </a:r>
            <a:r>
              <a:rPr lang="en-US" dirty="0"/>
              <a:t>: Vitamin A </a:t>
            </a:r>
            <a:r>
              <a:rPr lang="en-US" dirty="0" err="1"/>
              <a:t>bảo</a:t>
            </a:r>
            <a:r>
              <a:rPr lang="en-US" dirty="0"/>
              <a:t> </a:t>
            </a:r>
            <a:r>
              <a:rPr lang="en-US" dirty="0" err="1"/>
              <a:t>vệ</a:t>
            </a:r>
            <a:r>
              <a:rPr lang="en-US" dirty="0"/>
              <a:t> </a:t>
            </a:r>
            <a:r>
              <a:rPr lang="en-US" dirty="0" err="1"/>
              <a:t>sự</a:t>
            </a:r>
            <a:r>
              <a:rPr lang="en-US" dirty="0"/>
              <a:t> </a:t>
            </a:r>
            <a:r>
              <a:rPr lang="en-US" dirty="0" err="1"/>
              <a:t>toàn</a:t>
            </a:r>
            <a:r>
              <a:rPr lang="en-US" dirty="0"/>
              <a:t> </a:t>
            </a:r>
            <a:r>
              <a:rPr lang="en-US" dirty="0" err="1"/>
              <a:t>vẹn</a:t>
            </a:r>
            <a:r>
              <a:rPr lang="en-US" dirty="0"/>
              <a:t> </a:t>
            </a:r>
            <a:r>
              <a:rPr lang="en-US" dirty="0" err="1"/>
              <a:t>của</a:t>
            </a:r>
            <a:r>
              <a:rPr lang="en-US" dirty="0"/>
              <a:t> </a:t>
            </a:r>
            <a:r>
              <a:rPr lang="en-US" dirty="0" err="1"/>
              <a:t>các</a:t>
            </a:r>
            <a:r>
              <a:rPr lang="en-US" dirty="0"/>
              <a:t> </a:t>
            </a:r>
            <a:r>
              <a:rPr lang="en-US" dirty="0" err="1"/>
              <a:t>biểu</a:t>
            </a:r>
            <a:r>
              <a:rPr lang="en-US" dirty="0"/>
              <a:t> </a:t>
            </a:r>
            <a:r>
              <a:rPr lang="en-US" dirty="0" err="1"/>
              <a:t>mô</a:t>
            </a:r>
            <a:r>
              <a:rPr lang="en-US" dirty="0"/>
              <a:t>, </a:t>
            </a:r>
            <a:r>
              <a:rPr lang="en-US" dirty="0" err="1"/>
              <a:t>giác</a:t>
            </a:r>
            <a:r>
              <a:rPr lang="en-US" dirty="0"/>
              <a:t> </a:t>
            </a:r>
            <a:r>
              <a:rPr lang="en-US" dirty="0" err="1"/>
              <a:t>mạc</a:t>
            </a:r>
            <a:r>
              <a:rPr lang="en-US" dirty="0"/>
              <a:t> </a:t>
            </a:r>
            <a:r>
              <a:rPr lang="en-US" dirty="0" err="1"/>
              <a:t>mắt</a:t>
            </a:r>
            <a:r>
              <a:rPr lang="en-US" dirty="0"/>
              <a:t>, </a:t>
            </a:r>
            <a:r>
              <a:rPr lang="en-US" dirty="0" err="1"/>
              <a:t>da</a:t>
            </a:r>
            <a:r>
              <a:rPr lang="en-US" dirty="0"/>
              <a:t>, </a:t>
            </a:r>
            <a:r>
              <a:rPr lang="en-US" dirty="0" err="1"/>
              <a:t>niêm</a:t>
            </a:r>
            <a:r>
              <a:rPr lang="en-US" dirty="0"/>
              <a:t> </a:t>
            </a:r>
            <a:r>
              <a:rPr lang="en-US" dirty="0" err="1"/>
              <a:t>mạc</a:t>
            </a:r>
            <a:r>
              <a:rPr lang="en-US" dirty="0"/>
              <a:t>, </a:t>
            </a:r>
            <a:r>
              <a:rPr lang="en-US" dirty="0" err="1"/>
              <a:t>khí</a:t>
            </a:r>
            <a:r>
              <a:rPr lang="en-US" dirty="0"/>
              <a:t> </a:t>
            </a:r>
            <a:r>
              <a:rPr lang="en-US" dirty="0" err="1"/>
              <a:t>quản</a:t>
            </a:r>
            <a:r>
              <a:rPr lang="en-US" dirty="0"/>
              <a:t>, </a:t>
            </a:r>
            <a:r>
              <a:rPr lang="en-US" dirty="0" err="1"/>
              <a:t>ruột</a:t>
            </a:r>
            <a:r>
              <a:rPr lang="en-US" dirty="0"/>
              <a:t> non </a:t>
            </a:r>
            <a:r>
              <a:rPr lang="en-US" dirty="0" err="1"/>
              <a:t>và</a:t>
            </a:r>
            <a:r>
              <a:rPr lang="en-US" dirty="0"/>
              <a:t> </a:t>
            </a:r>
            <a:r>
              <a:rPr lang="en-US" dirty="0" err="1"/>
              <a:t>các</a:t>
            </a:r>
            <a:r>
              <a:rPr lang="en-US" dirty="0"/>
              <a:t> </a:t>
            </a:r>
            <a:r>
              <a:rPr lang="en-US" dirty="0" err="1"/>
              <a:t>tuyến</a:t>
            </a:r>
            <a:r>
              <a:rPr lang="en-US" dirty="0"/>
              <a:t> </a:t>
            </a:r>
            <a:r>
              <a:rPr lang="en-US" dirty="0" err="1"/>
              <a:t>bài</a:t>
            </a:r>
            <a:r>
              <a:rPr lang="en-US" dirty="0"/>
              <a:t> </a:t>
            </a:r>
            <a:r>
              <a:rPr lang="en-US" dirty="0" err="1"/>
              <a:t>tiết</a:t>
            </a:r>
            <a:r>
              <a:rPr lang="en-US" dirty="0"/>
              <a:t>. </a:t>
            </a:r>
            <a:r>
              <a:rPr lang="en-US" dirty="0" err="1"/>
              <a:t>Khi</a:t>
            </a:r>
            <a:r>
              <a:rPr lang="en-US" dirty="0"/>
              <a:t> </a:t>
            </a:r>
            <a:r>
              <a:rPr lang="en-US" dirty="0" err="1"/>
              <a:t>thiếu</a:t>
            </a:r>
            <a:r>
              <a:rPr lang="en-US" dirty="0"/>
              <a:t> vitamin A, </a:t>
            </a:r>
            <a:r>
              <a:rPr lang="en-US" dirty="0" err="1"/>
              <a:t>biểu</a:t>
            </a:r>
            <a:r>
              <a:rPr lang="en-US" dirty="0"/>
              <a:t> </a:t>
            </a:r>
            <a:r>
              <a:rPr lang="en-US" dirty="0" err="1"/>
              <a:t>mô</a:t>
            </a:r>
            <a:r>
              <a:rPr lang="en-US" dirty="0"/>
              <a:t> </a:t>
            </a:r>
            <a:r>
              <a:rPr lang="en-US" dirty="0" err="1"/>
              <a:t>và</a:t>
            </a:r>
            <a:r>
              <a:rPr lang="en-US" dirty="0"/>
              <a:t> </a:t>
            </a:r>
            <a:r>
              <a:rPr lang="en-US" dirty="0" err="1"/>
              <a:t>niêm</a:t>
            </a:r>
            <a:r>
              <a:rPr lang="en-US" dirty="0"/>
              <a:t> </a:t>
            </a:r>
            <a:r>
              <a:rPr lang="en-US" dirty="0" err="1"/>
              <a:t>mạc</a:t>
            </a:r>
            <a:r>
              <a:rPr lang="en-US" dirty="0"/>
              <a:t> </a:t>
            </a:r>
            <a:r>
              <a:rPr lang="en-US" dirty="0" err="1"/>
              <a:t>bị</a:t>
            </a:r>
            <a:r>
              <a:rPr lang="en-US" dirty="0"/>
              <a:t> </a:t>
            </a:r>
            <a:r>
              <a:rPr lang="en-US" dirty="0" err="1"/>
              <a:t>tổn</a:t>
            </a:r>
            <a:r>
              <a:rPr lang="en-US" dirty="0"/>
              <a:t> </a:t>
            </a:r>
            <a:r>
              <a:rPr lang="en-US" dirty="0" err="1"/>
              <a:t>thương</a:t>
            </a:r>
            <a:r>
              <a:rPr lang="en-US" dirty="0"/>
              <a:t>. </a:t>
            </a:r>
            <a:r>
              <a:rPr lang="en-US" dirty="0" err="1"/>
              <a:t>Tổn</a:t>
            </a:r>
            <a:r>
              <a:rPr lang="en-US" dirty="0"/>
              <a:t> </a:t>
            </a:r>
            <a:r>
              <a:rPr lang="en-US" dirty="0" err="1"/>
              <a:t>thương</a:t>
            </a:r>
            <a:r>
              <a:rPr lang="en-US" dirty="0"/>
              <a:t> </a:t>
            </a:r>
            <a:r>
              <a:rPr lang="en-US" dirty="0" err="1"/>
              <a:t>giác</a:t>
            </a:r>
            <a:r>
              <a:rPr lang="en-US" dirty="0"/>
              <a:t> </a:t>
            </a:r>
            <a:r>
              <a:rPr lang="en-US" dirty="0" err="1"/>
              <a:t>mạc</a:t>
            </a:r>
            <a:r>
              <a:rPr lang="en-US" dirty="0"/>
              <a:t> </a:t>
            </a:r>
            <a:r>
              <a:rPr lang="en-US" dirty="0" err="1"/>
              <a:t>dẫn</a:t>
            </a:r>
            <a:r>
              <a:rPr lang="en-US" dirty="0"/>
              <a:t> </a:t>
            </a:r>
            <a:r>
              <a:rPr lang="en-US" dirty="0" err="1"/>
              <a:t>đến</a:t>
            </a:r>
            <a:r>
              <a:rPr lang="en-US" dirty="0"/>
              <a:t> </a:t>
            </a:r>
            <a:r>
              <a:rPr lang="en-US" dirty="0" err="1"/>
              <a:t>hậu</a:t>
            </a:r>
            <a:r>
              <a:rPr lang="en-US" dirty="0"/>
              <a:t> </a:t>
            </a:r>
            <a:r>
              <a:rPr lang="en-US" dirty="0" err="1"/>
              <a:t>quả</a:t>
            </a:r>
            <a:r>
              <a:rPr lang="en-US" dirty="0"/>
              <a:t> </a:t>
            </a:r>
            <a:r>
              <a:rPr lang="en-US" dirty="0" err="1"/>
              <a:t>mù</a:t>
            </a:r>
            <a:r>
              <a:rPr lang="en-US" dirty="0"/>
              <a:t> </a:t>
            </a:r>
            <a:r>
              <a:rPr lang="en-US" dirty="0" err="1"/>
              <a:t>lòa</a:t>
            </a:r>
            <a:r>
              <a:rPr lang="en-US" dirty="0"/>
              <a:t>.</a:t>
            </a:r>
          </a:p>
          <a:p>
            <a:r>
              <a:rPr lang="en-US" dirty="0" err="1"/>
              <a:t>Miễn</a:t>
            </a:r>
            <a:r>
              <a:rPr lang="en-US" dirty="0"/>
              <a:t> </a:t>
            </a:r>
            <a:r>
              <a:rPr lang="en-US" dirty="0" err="1"/>
              <a:t>dịch</a:t>
            </a:r>
            <a:r>
              <a:rPr lang="en-US" dirty="0"/>
              <a:t>: Vitamin A </a:t>
            </a:r>
            <a:r>
              <a:rPr lang="en-US" dirty="0" err="1"/>
              <a:t>tăng</a:t>
            </a:r>
            <a:r>
              <a:rPr lang="en-US" dirty="0"/>
              <a:t> </a:t>
            </a:r>
            <a:r>
              <a:rPr lang="en-US" dirty="0" err="1"/>
              <a:t>cường</a:t>
            </a:r>
            <a:r>
              <a:rPr lang="en-US" dirty="0"/>
              <a:t> </a:t>
            </a:r>
            <a:r>
              <a:rPr lang="en-US" dirty="0" err="1"/>
              <a:t>khả</a:t>
            </a:r>
            <a:r>
              <a:rPr lang="en-US" dirty="0"/>
              <a:t> </a:t>
            </a:r>
            <a:r>
              <a:rPr lang="en-US" dirty="0" err="1"/>
              <a:t>năng</a:t>
            </a:r>
            <a:r>
              <a:rPr lang="en-US" dirty="0"/>
              <a:t> </a:t>
            </a:r>
            <a:r>
              <a:rPr lang="en-US" dirty="0" err="1"/>
              <a:t>miễn</a:t>
            </a:r>
            <a:r>
              <a:rPr lang="en-US" dirty="0"/>
              <a:t> </a:t>
            </a:r>
            <a:r>
              <a:rPr lang="en-US" dirty="0" err="1"/>
              <a:t>dịch</a:t>
            </a:r>
            <a:r>
              <a:rPr lang="en-US" dirty="0"/>
              <a:t> </a:t>
            </a:r>
            <a:r>
              <a:rPr lang="en-US" dirty="0" err="1"/>
              <a:t>của</a:t>
            </a:r>
            <a:r>
              <a:rPr lang="en-US" dirty="0"/>
              <a:t> </a:t>
            </a:r>
            <a:r>
              <a:rPr lang="en-US" dirty="0" err="1"/>
              <a:t>cơ</a:t>
            </a:r>
            <a:r>
              <a:rPr lang="en-US" dirty="0"/>
              <a:t> </a:t>
            </a:r>
            <a:r>
              <a:rPr lang="en-US" dirty="0" err="1"/>
              <a:t>thể</a:t>
            </a:r>
            <a:r>
              <a:rPr lang="en-US" dirty="0"/>
              <a: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128514-7499-46CE-9312-1CD43EA2868F}"/>
              </a:ext>
            </a:extLst>
          </p:cNvPr>
          <p:cNvSpPr>
            <a:spLocks noGrp="1"/>
          </p:cNvSpPr>
          <p:nvPr>
            <p:ph type="title"/>
          </p:nvPr>
        </p:nvSpPr>
        <p:spPr/>
        <p:txBody>
          <a:bodyPr/>
          <a:lstStyle/>
          <a:p>
            <a:r>
              <a:rPr kumimoji="1" lang="en-US" altLang="ja-JP" b="1" dirty="0">
                <a:solidFill>
                  <a:srgbClr val="FF0000"/>
                </a:solidFill>
              </a:rPr>
              <a:t>Vitamin A</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43803504-3BEA-4F49-B483-753AD157083C}"/>
              </a:ext>
            </a:extLst>
          </p:cNvPr>
          <p:cNvSpPr>
            <a:spLocks noGrp="1"/>
          </p:cNvSpPr>
          <p:nvPr>
            <p:ph idx="1"/>
          </p:nvPr>
        </p:nvSpPr>
        <p:spPr/>
        <p:txBody>
          <a:bodyPr>
            <a:normAutofit/>
          </a:bodyPr>
          <a:lstStyle/>
          <a:p>
            <a:r>
              <a:rPr lang="en-US" altLang="ja-JP" dirty="0"/>
              <a:t>V</a:t>
            </a:r>
            <a:r>
              <a:rPr lang="vi-VN" altLang="ja-JP" dirty="0" err="1"/>
              <a:t>itamin</a:t>
            </a:r>
            <a:r>
              <a:rPr lang="vi-VN" altLang="ja-JP" dirty="0"/>
              <a:t> A </a:t>
            </a:r>
            <a:r>
              <a:rPr lang="vi-VN" altLang="ja-JP" dirty="0" err="1"/>
              <a:t>đóng</a:t>
            </a:r>
            <a:r>
              <a:rPr lang="vi-VN" altLang="ja-JP" dirty="0"/>
              <a:t> vai </a:t>
            </a:r>
            <a:r>
              <a:rPr lang="vi-VN" altLang="ja-JP" dirty="0" err="1"/>
              <a:t>trò</a:t>
            </a:r>
            <a:r>
              <a:rPr lang="vi-VN" altLang="ja-JP" dirty="0"/>
              <a:t> quan </a:t>
            </a:r>
            <a:r>
              <a:rPr lang="vi-VN" altLang="ja-JP" dirty="0" err="1"/>
              <a:t>trọng</a:t>
            </a:r>
            <a:r>
              <a:rPr lang="vi-VN" altLang="ja-JP" dirty="0"/>
              <a:t> trong </a:t>
            </a:r>
            <a:r>
              <a:rPr lang="vi-VN" altLang="ja-JP" dirty="0" err="1"/>
              <a:t>việc</a:t>
            </a:r>
            <a:r>
              <a:rPr lang="vi-VN" altLang="ja-JP" dirty="0"/>
              <a:t> duy </a:t>
            </a:r>
            <a:r>
              <a:rPr lang="vi-VN" altLang="ja-JP" dirty="0" err="1"/>
              <a:t>trì</a:t>
            </a:r>
            <a:r>
              <a:rPr lang="vi-VN" altLang="ja-JP" dirty="0"/>
              <a:t> </a:t>
            </a:r>
            <a:r>
              <a:rPr lang="vi-VN" altLang="ja-JP" dirty="0" err="1"/>
              <a:t>sự</a:t>
            </a:r>
            <a:r>
              <a:rPr lang="vi-VN" altLang="ja-JP" dirty="0"/>
              <a:t> </a:t>
            </a:r>
            <a:r>
              <a:rPr lang="vi-VN" altLang="ja-JP" dirty="0" err="1"/>
              <a:t>toàn</a:t>
            </a:r>
            <a:r>
              <a:rPr lang="vi-VN" altLang="ja-JP" dirty="0"/>
              <a:t> </a:t>
            </a:r>
            <a:r>
              <a:rPr lang="vi-VN" altLang="ja-JP" dirty="0" err="1"/>
              <a:t>vẹn</a:t>
            </a:r>
            <a:r>
              <a:rPr lang="vi-VN" altLang="ja-JP" dirty="0"/>
              <a:t> </a:t>
            </a:r>
            <a:r>
              <a:rPr lang="vi-VN" altLang="ja-JP" dirty="0" err="1"/>
              <a:t>của</a:t>
            </a:r>
            <a:r>
              <a:rPr lang="vi-VN" altLang="ja-JP" dirty="0"/>
              <a:t> niêm </a:t>
            </a:r>
            <a:r>
              <a:rPr lang="vi-VN" altLang="ja-JP" dirty="0" err="1"/>
              <a:t>mạc</a:t>
            </a:r>
            <a:r>
              <a:rPr lang="vi-VN" altLang="ja-JP" dirty="0"/>
              <a:t> </a:t>
            </a:r>
            <a:r>
              <a:rPr lang="vi-VN" altLang="ja-JP" dirty="0" err="1"/>
              <a:t>đường</a:t>
            </a:r>
            <a:r>
              <a:rPr lang="vi-VN" altLang="ja-JP" dirty="0"/>
              <a:t> hô </a:t>
            </a:r>
            <a:r>
              <a:rPr lang="vi-VN" altLang="ja-JP" dirty="0" err="1"/>
              <a:t>hấp</a:t>
            </a:r>
            <a:r>
              <a:rPr lang="vi-VN" altLang="ja-JP" dirty="0"/>
              <a:t> </a:t>
            </a:r>
            <a:r>
              <a:rPr lang="vi-VN" altLang="ja-JP" dirty="0" err="1"/>
              <a:t>và</a:t>
            </a:r>
            <a:r>
              <a:rPr lang="vi-VN" altLang="ja-JP" dirty="0"/>
              <a:t> </a:t>
            </a:r>
            <a:r>
              <a:rPr lang="vi-VN" altLang="ja-JP" dirty="0" err="1"/>
              <a:t>đường</a:t>
            </a:r>
            <a:r>
              <a:rPr lang="vi-VN" altLang="ja-JP" dirty="0"/>
              <a:t> tiêu </a:t>
            </a:r>
            <a:r>
              <a:rPr lang="vi-VN" altLang="ja-JP" dirty="0" err="1"/>
              <a:t>hóa</a:t>
            </a:r>
            <a:r>
              <a:rPr lang="vi-VN" altLang="ja-JP" dirty="0"/>
              <a:t>. </a:t>
            </a:r>
            <a:endParaRPr lang="en-US" altLang="ja-JP" dirty="0"/>
          </a:p>
          <a:p>
            <a:r>
              <a:rPr lang="vi-VN" altLang="ja-JP" dirty="0" err="1"/>
              <a:t>Việc</a:t>
            </a:r>
            <a:r>
              <a:rPr lang="vi-VN" altLang="ja-JP" dirty="0"/>
              <a:t> </a:t>
            </a:r>
            <a:r>
              <a:rPr lang="vi-VN" altLang="ja-JP" dirty="0" err="1"/>
              <a:t>sản</a:t>
            </a:r>
            <a:r>
              <a:rPr lang="vi-VN" altLang="ja-JP" dirty="0"/>
              <a:t> </a:t>
            </a:r>
            <a:r>
              <a:rPr lang="vi-VN" altLang="ja-JP" dirty="0" err="1"/>
              <a:t>xuất</a:t>
            </a:r>
            <a:r>
              <a:rPr lang="vi-VN" altLang="ja-JP" dirty="0"/>
              <a:t> </a:t>
            </a:r>
            <a:r>
              <a:rPr lang="vi-VN" altLang="ja-JP" dirty="0" err="1"/>
              <a:t>các</a:t>
            </a:r>
            <a:r>
              <a:rPr lang="vi-VN" altLang="ja-JP" dirty="0"/>
              <a:t> </a:t>
            </a:r>
            <a:r>
              <a:rPr lang="vi-VN" altLang="ja-JP" dirty="0" err="1"/>
              <a:t>kháng</a:t>
            </a:r>
            <a:r>
              <a:rPr lang="vi-VN" altLang="ja-JP" dirty="0"/>
              <a:t> </a:t>
            </a:r>
            <a:r>
              <a:rPr lang="vi-VN" altLang="ja-JP" dirty="0" err="1"/>
              <a:t>thể</a:t>
            </a:r>
            <a:r>
              <a:rPr lang="vi-VN" altLang="ja-JP" dirty="0"/>
              <a:t> trên </a:t>
            </a:r>
            <a:r>
              <a:rPr lang="vi-VN" altLang="ja-JP" dirty="0" err="1"/>
              <a:t>bề</a:t>
            </a:r>
            <a:r>
              <a:rPr lang="vi-VN" altLang="ja-JP" dirty="0"/>
              <a:t> </a:t>
            </a:r>
            <a:r>
              <a:rPr lang="vi-VN" altLang="ja-JP" dirty="0" err="1"/>
              <a:t>mặt</a:t>
            </a:r>
            <a:r>
              <a:rPr lang="vi-VN" altLang="ja-JP" dirty="0"/>
              <a:t> niêm </a:t>
            </a:r>
            <a:r>
              <a:rPr lang="vi-VN" altLang="ja-JP" dirty="0" err="1"/>
              <a:t>mạc</a:t>
            </a:r>
            <a:r>
              <a:rPr lang="vi-VN" altLang="ja-JP" dirty="0"/>
              <a:t> </a:t>
            </a:r>
            <a:r>
              <a:rPr lang="vi-VN" altLang="ja-JP" dirty="0" err="1"/>
              <a:t>có</a:t>
            </a:r>
            <a:r>
              <a:rPr lang="vi-VN" altLang="ja-JP" dirty="0"/>
              <a:t> </a:t>
            </a:r>
            <a:r>
              <a:rPr lang="vi-VN" altLang="ja-JP" dirty="0" err="1"/>
              <a:t>tác</a:t>
            </a:r>
            <a:r>
              <a:rPr lang="vi-VN" altLang="ja-JP" dirty="0"/>
              <a:t> </a:t>
            </a:r>
            <a:r>
              <a:rPr lang="vi-VN" altLang="ja-JP" dirty="0" err="1"/>
              <a:t>dụng</a:t>
            </a:r>
            <a:r>
              <a:rPr lang="vi-VN" altLang="ja-JP" dirty="0"/>
              <a:t> trong </a:t>
            </a:r>
            <a:r>
              <a:rPr lang="vi-VN" altLang="ja-JP" dirty="0" err="1"/>
              <a:t>việc</a:t>
            </a:r>
            <a:r>
              <a:rPr lang="vi-VN" altLang="ja-JP" dirty="0"/>
              <a:t> </a:t>
            </a:r>
            <a:r>
              <a:rPr lang="vi-VN" altLang="ja-JP" dirty="0" err="1"/>
              <a:t>chống</a:t>
            </a:r>
            <a:r>
              <a:rPr lang="vi-VN" altLang="ja-JP" dirty="0"/>
              <a:t> </a:t>
            </a:r>
            <a:r>
              <a:rPr lang="vi-VN" altLang="ja-JP" dirty="0" err="1"/>
              <a:t>lại</a:t>
            </a:r>
            <a:r>
              <a:rPr lang="vi-VN" altLang="ja-JP" dirty="0"/>
              <a:t> </a:t>
            </a:r>
            <a:r>
              <a:rPr lang="vi-VN" altLang="ja-JP" dirty="0" err="1"/>
              <a:t>sự</a:t>
            </a:r>
            <a:r>
              <a:rPr lang="vi-VN" altLang="ja-JP" dirty="0"/>
              <a:t> </a:t>
            </a:r>
            <a:r>
              <a:rPr lang="vi-VN" altLang="ja-JP" dirty="0" err="1"/>
              <a:t>tấn</a:t>
            </a:r>
            <a:r>
              <a:rPr lang="vi-VN" altLang="ja-JP" dirty="0"/>
              <a:t> công </a:t>
            </a:r>
            <a:r>
              <a:rPr lang="vi-VN" altLang="ja-JP" dirty="0" err="1"/>
              <a:t>của</a:t>
            </a:r>
            <a:r>
              <a:rPr lang="vi-VN" altLang="ja-JP" dirty="0"/>
              <a:t> vi </a:t>
            </a:r>
            <a:r>
              <a:rPr lang="vi-VN" altLang="ja-JP" dirty="0" err="1"/>
              <a:t>rút</a:t>
            </a:r>
            <a:r>
              <a:rPr lang="vi-VN" altLang="ja-JP" dirty="0"/>
              <a:t> gây </a:t>
            </a:r>
            <a:r>
              <a:rPr lang="vi-VN" altLang="ja-JP" dirty="0" err="1"/>
              <a:t>bệnh</a:t>
            </a:r>
            <a:r>
              <a:rPr lang="vi-VN" altLang="ja-JP" dirty="0"/>
              <a:t>.</a:t>
            </a:r>
            <a:endParaRPr lang="en-US" altLang="ja-JP" dirty="0"/>
          </a:p>
          <a:p>
            <a:endParaRPr kumimoji="1" lang="ja-JP" altLang="en-US" dirty="0"/>
          </a:p>
        </p:txBody>
      </p:sp>
    </p:spTree>
    <p:extLst>
      <p:ext uri="{BB962C8B-B14F-4D97-AF65-F5344CB8AC3E}">
        <p14:creationId xmlns:p14="http://schemas.microsoft.com/office/powerpoint/2010/main" xmlns="" val="814941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ACAB7-F4F5-49EE-838E-A8022D68ED8F}"/>
              </a:ext>
            </a:extLst>
          </p:cNvPr>
          <p:cNvSpPr>
            <a:spLocks noGrp="1"/>
          </p:cNvSpPr>
          <p:nvPr>
            <p:ph type="title"/>
          </p:nvPr>
        </p:nvSpPr>
        <p:spPr/>
        <p:txBody>
          <a:bodyPr/>
          <a:lstStyle/>
          <a:p>
            <a:r>
              <a:rPr kumimoji="1" lang="en-US" altLang="ja-JP" dirty="0" err="1"/>
              <a:t>Thực</a:t>
            </a:r>
            <a:r>
              <a:rPr kumimoji="1" lang="en-US" altLang="ja-JP" dirty="0"/>
              <a:t> </a:t>
            </a:r>
            <a:r>
              <a:rPr kumimoji="1" lang="en-US" altLang="ja-JP" dirty="0" err="1"/>
              <a:t>phẩm</a:t>
            </a:r>
            <a:r>
              <a:rPr kumimoji="1" lang="en-US" altLang="ja-JP" dirty="0"/>
              <a:t> </a:t>
            </a:r>
            <a:r>
              <a:rPr kumimoji="1" lang="en-US" altLang="ja-JP" dirty="0" err="1"/>
              <a:t>giầu</a:t>
            </a:r>
            <a:r>
              <a:rPr kumimoji="1" lang="en-US" altLang="ja-JP" dirty="0"/>
              <a:t> vitamin A</a:t>
            </a:r>
            <a:endParaRPr kumimoji="1" lang="ja-JP" altLang="en-US" dirty="0"/>
          </a:p>
        </p:txBody>
      </p:sp>
      <p:pic>
        <p:nvPicPr>
          <p:cNvPr id="82946" name="Picture 5">
            <a:extLst>
              <a:ext uri="{FF2B5EF4-FFF2-40B4-BE49-F238E27FC236}">
                <a16:creationId xmlns:a16="http://schemas.microsoft.com/office/drawing/2014/main" xmlns="" id="{3F16E0BC-82E7-485B-81E5-26A33C5AF17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47800" y="1676400"/>
            <a:ext cx="2159000" cy="201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47" name="Picture 6">
            <a:extLst>
              <a:ext uri="{FF2B5EF4-FFF2-40B4-BE49-F238E27FC236}">
                <a16:creationId xmlns:a16="http://schemas.microsoft.com/office/drawing/2014/main" xmlns="" id="{DF04599B-D850-4DC8-B916-71314B58564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62400" y="1644650"/>
            <a:ext cx="2565400"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48" name="Picture 1">
            <a:extLst>
              <a:ext uri="{FF2B5EF4-FFF2-40B4-BE49-F238E27FC236}">
                <a16:creationId xmlns:a16="http://schemas.microsoft.com/office/drawing/2014/main" xmlns="" id="{6D22DB60-C750-40E9-AA8B-B21DDD2906B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33107" y="3810000"/>
            <a:ext cx="253365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921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F52C76-2644-477F-9640-3873F65EA4FD}"/>
              </a:ext>
            </a:extLst>
          </p:cNvPr>
          <p:cNvSpPr>
            <a:spLocks noGrp="1"/>
          </p:cNvSpPr>
          <p:nvPr>
            <p:ph type="title"/>
          </p:nvPr>
        </p:nvSpPr>
        <p:spPr/>
        <p:txBody>
          <a:bodyPr>
            <a:normAutofit fontScale="90000"/>
          </a:bodyPr>
          <a:lstStyle/>
          <a:p>
            <a:r>
              <a:rPr lang="pt-BR" altLang="ja-JP" b="1" dirty="0">
                <a:solidFill>
                  <a:srgbClr val="FF0000"/>
                </a:solidFill>
              </a:rPr>
              <a:t/>
            </a:r>
            <a:br>
              <a:rPr lang="pt-BR" altLang="ja-JP" b="1" dirty="0">
                <a:solidFill>
                  <a:srgbClr val="FF0000"/>
                </a:solidFill>
              </a:rPr>
            </a:br>
            <a:r>
              <a:rPr lang="pt-BR" altLang="ja-JP" b="1" dirty="0">
                <a:solidFill>
                  <a:srgbClr val="FF0000"/>
                </a:solidFill>
              </a:rPr>
              <a:t>Mục tiêu</a:t>
            </a:r>
            <a:r>
              <a:rPr lang="ja-JP" altLang="ja-JP" dirty="0"/>
              <a:t/>
            </a:r>
            <a:br>
              <a:rPr lang="ja-JP" altLang="ja-JP" dirty="0"/>
            </a:br>
            <a:endParaRPr kumimoji="1" lang="ja-JP" altLang="en-US" dirty="0"/>
          </a:p>
        </p:txBody>
      </p:sp>
      <p:sp>
        <p:nvSpPr>
          <p:cNvPr id="3" name="Content Placeholder 2">
            <a:extLst>
              <a:ext uri="{FF2B5EF4-FFF2-40B4-BE49-F238E27FC236}">
                <a16:creationId xmlns:a16="http://schemas.microsoft.com/office/drawing/2014/main" xmlns="" id="{B715296B-2B51-403A-9F6B-E5538ADCBC27}"/>
              </a:ext>
            </a:extLst>
          </p:cNvPr>
          <p:cNvSpPr>
            <a:spLocks noGrp="1"/>
          </p:cNvSpPr>
          <p:nvPr>
            <p:ph idx="1"/>
          </p:nvPr>
        </p:nvSpPr>
        <p:spPr/>
        <p:txBody>
          <a:bodyPr>
            <a:normAutofit fontScale="85000" lnSpcReduction="20000"/>
          </a:bodyPr>
          <a:lstStyle/>
          <a:p>
            <a:pPr marL="0" indent="0">
              <a:buNone/>
            </a:pPr>
            <a:r>
              <a:rPr lang="pt-BR" altLang="ja-JP" b="1" dirty="0"/>
              <a:t>Sau khi học chuyên đề, học viên có thể: </a:t>
            </a:r>
            <a:endParaRPr lang="ja-JP" altLang="ja-JP" b="1" dirty="0"/>
          </a:p>
          <a:p>
            <a:pPr lvl="0">
              <a:buFont typeface="Wingdings" panose="05000000000000000000" pitchFamily="2" charset="2"/>
              <a:buChar char="ü"/>
            </a:pPr>
            <a:r>
              <a:rPr lang="pt-BR" altLang="ja-JP" b="1" dirty="0">
                <a:solidFill>
                  <a:srgbClr val="FF0000"/>
                </a:solidFill>
              </a:rPr>
              <a:t>Nêu được vai trò của dinh dưỡng và nguyên tắc chế độ dinh dưỡng hợp lý </a:t>
            </a:r>
            <a:r>
              <a:rPr lang="pt-BR" altLang="ja-JP" b="1" dirty="0"/>
              <a:t>để hỗ trợ tăng cường miễn dịch phòng chống dịch bệnh cho trẻ mầm non. </a:t>
            </a:r>
            <a:endParaRPr lang="ja-JP" altLang="ja-JP" b="1" dirty="0"/>
          </a:p>
          <a:p>
            <a:pPr lvl="0">
              <a:buFont typeface="Wingdings" panose="05000000000000000000" pitchFamily="2" charset="2"/>
              <a:buChar char="ü"/>
            </a:pPr>
            <a:r>
              <a:rPr lang="pt-BR" altLang="ja-JP" b="1" dirty="0">
                <a:solidFill>
                  <a:srgbClr val="FF0000"/>
                </a:solidFill>
              </a:rPr>
              <a:t>Trình bày được nguyên tắc xây dựng chế độ dinh dưỡng </a:t>
            </a:r>
            <a:r>
              <a:rPr lang="pt-BR" altLang="ja-JP" b="1" dirty="0"/>
              <a:t>hợp lý hỗ trợ tăng cường miễn dịch phòng chống bệnh tật cho trẻ mầm non.</a:t>
            </a:r>
            <a:endParaRPr lang="ja-JP" altLang="ja-JP" b="1" dirty="0"/>
          </a:p>
          <a:p>
            <a:pPr lvl="0">
              <a:buFont typeface="Wingdings" panose="05000000000000000000" pitchFamily="2" charset="2"/>
              <a:buChar char="ü"/>
            </a:pPr>
            <a:r>
              <a:rPr lang="nb-NO" altLang="ja-JP" b="1" dirty="0">
                <a:solidFill>
                  <a:srgbClr val="FF0000"/>
                </a:solidFill>
              </a:rPr>
              <a:t>Sử dụng được tháp dinh dưỡng hợp lý cho trẻ 3-5 tuổi </a:t>
            </a:r>
            <a:r>
              <a:rPr lang="nb-NO" altLang="ja-JP" b="1" dirty="0"/>
              <a:t>để giáo dục dinh dưỡng, tham khảo trong xây dựng thực đơn cho trẻ 3-5 tuổi tại cơ sở giáo dục mầm non và gia đình.</a:t>
            </a:r>
            <a:endParaRPr lang="ja-JP" altLang="ja-JP" b="1" dirty="0"/>
          </a:p>
          <a:p>
            <a:endParaRPr kumimoji="1" lang="ja-JP" altLang="en-US" dirty="0"/>
          </a:p>
        </p:txBody>
      </p:sp>
    </p:spTree>
    <p:extLst>
      <p:ext uri="{BB962C8B-B14F-4D97-AF65-F5344CB8AC3E}">
        <p14:creationId xmlns:p14="http://schemas.microsoft.com/office/powerpoint/2010/main" xmlns="" val="3858238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2F1813-9E7D-4698-9EEC-EA8BC8769DED}"/>
              </a:ext>
            </a:extLst>
          </p:cNvPr>
          <p:cNvSpPr>
            <a:spLocks noGrp="1"/>
          </p:cNvSpPr>
          <p:nvPr>
            <p:ph type="title"/>
          </p:nvPr>
        </p:nvSpPr>
        <p:spPr/>
        <p:txBody>
          <a:bodyPr/>
          <a:lstStyle/>
          <a:p>
            <a:r>
              <a:rPr kumimoji="1" lang="en-US" altLang="ja-JP" b="1" dirty="0">
                <a:solidFill>
                  <a:srgbClr val="FF0000"/>
                </a:solidFill>
              </a:rPr>
              <a:t>Vitamin C</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5232C50B-CEB1-4EA4-8FC2-695DC01CF1D0}"/>
              </a:ext>
            </a:extLst>
          </p:cNvPr>
          <p:cNvSpPr>
            <a:spLocks noGrp="1"/>
          </p:cNvSpPr>
          <p:nvPr>
            <p:ph idx="1"/>
          </p:nvPr>
        </p:nvSpPr>
        <p:spPr/>
        <p:txBody>
          <a:bodyPr>
            <a:normAutofit fontScale="85000" lnSpcReduction="20000"/>
          </a:bodyPr>
          <a:lstStyle/>
          <a:p>
            <a:r>
              <a:rPr lang="en-US" altLang="ja-JP" dirty="0"/>
              <a:t>L</a:t>
            </a:r>
            <a:r>
              <a:rPr lang="vi-VN" altLang="ja-JP" dirty="0"/>
              <a:t>à </a:t>
            </a:r>
            <a:r>
              <a:rPr lang="vi-VN" altLang="ja-JP" dirty="0" err="1"/>
              <a:t>một</a:t>
            </a:r>
            <a:r>
              <a:rPr lang="vi-VN" altLang="ja-JP" dirty="0"/>
              <a:t> </a:t>
            </a:r>
            <a:r>
              <a:rPr lang="vi-VN" altLang="ja-JP" dirty="0" err="1"/>
              <a:t>loại</a:t>
            </a:r>
            <a:r>
              <a:rPr lang="vi-VN" altLang="ja-JP" dirty="0"/>
              <a:t> </a:t>
            </a:r>
            <a:r>
              <a:rPr lang="vi-VN" altLang="ja-JP" dirty="0" err="1"/>
              <a:t>vitamin</a:t>
            </a:r>
            <a:r>
              <a:rPr lang="vi-VN" altLang="ja-JP" dirty="0"/>
              <a:t> </a:t>
            </a:r>
            <a:r>
              <a:rPr lang="vi-VN" altLang="ja-JP" dirty="0" err="1"/>
              <a:t>thiết</a:t>
            </a:r>
            <a:r>
              <a:rPr lang="vi-VN" altLang="ja-JP" dirty="0"/>
              <a:t> </a:t>
            </a:r>
            <a:r>
              <a:rPr lang="vi-VN" altLang="ja-JP" dirty="0" err="1"/>
              <a:t>yếu</a:t>
            </a:r>
            <a:r>
              <a:rPr lang="vi-VN" altLang="ja-JP" dirty="0"/>
              <a:t> cho </a:t>
            </a:r>
            <a:r>
              <a:rPr lang="vi-VN" altLang="ja-JP" dirty="0" err="1"/>
              <a:t>hệ</a:t>
            </a:r>
            <a:r>
              <a:rPr lang="vi-VN" altLang="ja-JP" dirty="0"/>
              <a:t> </a:t>
            </a:r>
            <a:r>
              <a:rPr lang="vi-VN" altLang="ja-JP" dirty="0" err="1"/>
              <a:t>thống</a:t>
            </a:r>
            <a:r>
              <a:rPr lang="vi-VN" altLang="ja-JP" dirty="0"/>
              <a:t> </a:t>
            </a:r>
            <a:r>
              <a:rPr lang="vi-VN" altLang="ja-JP" dirty="0" err="1"/>
              <a:t>miễn</a:t>
            </a:r>
            <a:r>
              <a:rPr lang="vi-VN" altLang="ja-JP" dirty="0"/>
              <a:t> </a:t>
            </a:r>
            <a:r>
              <a:rPr lang="vi-VN" altLang="ja-JP" dirty="0" err="1"/>
              <a:t>dịch</a:t>
            </a:r>
            <a:r>
              <a:rPr lang="vi-VN" altLang="ja-JP" dirty="0"/>
              <a:t> </a:t>
            </a:r>
            <a:r>
              <a:rPr lang="vi-VN" altLang="ja-JP" dirty="0" err="1"/>
              <a:t>của</a:t>
            </a:r>
            <a:r>
              <a:rPr lang="vi-VN" altLang="ja-JP" dirty="0"/>
              <a:t> cơ </a:t>
            </a:r>
            <a:r>
              <a:rPr lang="vi-VN" altLang="ja-JP" dirty="0" err="1"/>
              <a:t>thể</a:t>
            </a:r>
            <a:r>
              <a:rPr lang="vi-VN" altLang="ja-JP" dirty="0"/>
              <a:t>. </a:t>
            </a:r>
            <a:endParaRPr lang="en-US" altLang="ja-JP" dirty="0"/>
          </a:p>
          <a:p>
            <a:r>
              <a:rPr lang="vi-VN" altLang="ja-JP" dirty="0" err="1"/>
              <a:t>Vitamin</a:t>
            </a:r>
            <a:r>
              <a:rPr lang="vi-VN" altLang="ja-JP" dirty="0"/>
              <a:t> C </a:t>
            </a:r>
            <a:r>
              <a:rPr lang="vi-VN" altLang="ja-JP" dirty="0" err="1"/>
              <a:t>hỗ</a:t>
            </a:r>
            <a:r>
              <a:rPr lang="vi-VN" altLang="ja-JP" dirty="0"/>
              <a:t> </a:t>
            </a:r>
            <a:r>
              <a:rPr lang="vi-VN" altLang="ja-JP" dirty="0" err="1"/>
              <a:t>trợ</a:t>
            </a:r>
            <a:r>
              <a:rPr lang="vi-VN" altLang="ja-JP" dirty="0"/>
              <a:t> </a:t>
            </a:r>
            <a:r>
              <a:rPr lang="vi-VN" altLang="ja-JP" dirty="0" err="1"/>
              <a:t>chức</a:t>
            </a:r>
            <a:r>
              <a:rPr lang="vi-VN" altLang="ja-JP" dirty="0"/>
              <a:t> năng </a:t>
            </a:r>
            <a:r>
              <a:rPr lang="vi-VN" altLang="ja-JP" dirty="0" err="1"/>
              <a:t>tế</a:t>
            </a:r>
            <a:r>
              <a:rPr lang="vi-VN" altLang="ja-JP" dirty="0"/>
              <a:t> </a:t>
            </a:r>
            <a:r>
              <a:rPr lang="vi-VN" altLang="ja-JP" dirty="0" err="1"/>
              <a:t>bào</a:t>
            </a:r>
            <a:r>
              <a:rPr lang="vi-VN" altLang="ja-JP" dirty="0"/>
              <a:t> cho </a:t>
            </a:r>
            <a:r>
              <a:rPr lang="vi-VN" altLang="ja-JP" dirty="0" err="1"/>
              <a:t>hệ</a:t>
            </a:r>
            <a:r>
              <a:rPr lang="vi-VN" altLang="ja-JP" dirty="0"/>
              <a:t> </a:t>
            </a:r>
            <a:r>
              <a:rPr lang="vi-VN" altLang="ja-JP" dirty="0" err="1"/>
              <a:t>thống</a:t>
            </a:r>
            <a:r>
              <a:rPr lang="vi-VN" altLang="ja-JP" dirty="0"/>
              <a:t> </a:t>
            </a:r>
            <a:r>
              <a:rPr lang="vi-VN" altLang="ja-JP" dirty="0" err="1"/>
              <a:t>đáp</a:t>
            </a:r>
            <a:r>
              <a:rPr lang="vi-VN" altLang="ja-JP" dirty="0"/>
              <a:t> </a:t>
            </a:r>
            <a:r>
              <a:rPr lang="vi-VN" altLang="ja-JP" dirty="0" err="1"/>
              <a:t>ứng</a:t>
            </a:r>
            <a:r>
              <a:rPr lang="vi-VN" altLang="ja-JP" dirty="0"/>
              <a:t> </a:t>
            </a:r>
            <a:r>
              <a:rPr lang="vi-VN" altLang="ja-JP" dirty="0" err="1"/>
              <a:t>miễn</a:t>
            </a:r>
            <a:r>
              <a:rPr lang="vi-VN" altLang="ja-JP" dirty="0"/>
              <a:t> </a:t>
            </a:r>
            <a:r>
              <a:rPr lang="vi-VN" altLang="ja-JP" dirty="0" err="1"/>
              <a:t>dịch</a:t>
            </a:r>
            <a:r>
              <a:rPr lang="vi-VN" altLang="ja-JP" dirty="0"/>
              <a:t>, </a:t>
            </a:r>
            <a:r>
              <a:rPr lang="vi-VN" altLang="ja-JP" dirty="0" err="1"/>
              <a:t>chức</a:t>
            </a:r>
            <a:r>
              <a:rPr lang="vi-VN" altLang="ja-JP" dirty="0"/>
              <a:t> năng </a:t>
            </a:r>
            <a:r>
              <a:rPr lang="vi-VN" altLang="ja-JP" dirty="0" err="1"/>
              <a:t>hàng</a:t>
            </a:r>
            <a:r>
              <a:rPr lang="vi-VN" altLang="ja-JP" dirty="0"/>
              <a:t> </a:t>
            </a:r>
            <a:r>
              <a:rPr lang="vi-VN" altLang="ja-JP" dirty="0" err="1"/>
              <a:t>rào</a:t>
            </a:r>
            <a:r>
              <a:rPr lang="vi-VN" altLang="ja-JP" dirty="0"/>
              <a:t> </a:t>
            </a:r>
            <a:r>
              <a:rPr lang="vi-VN" altLang="ja-JP" dirty="0" err="1"/>
              <a:t>nội</a:t>
            </a:r>
            <a:r>
              <a:rPr lang="vi-VN" altLang="ja-JP" dirty="0"/>
              <a:t> </a:t>
            </a:r>
            <a:r>
              <a:rPr lang="vi-VN" altLang="ja-JP" dirty="0" err="1"/>
              <a:t>mạc</a:t>
            </a:r>
            <a:r>
              <a:rPr lang="vi-VN" altLang="ja-JP" dirty="0"/>
              <a:t> </a:t>
            </a:r>
            <a:r>
              <a:rPr lang="vi-VN" altLang="ja-JP" dirty="0" err="1"/>
              <a:t>chống</a:t>
            </a:r>
            <a:r>
              <a:rPr lang="vi-VN" altLang="ja-JP" dirty="0"/>
              <a:t> </a:t>
            </a:r>
            <a:r>
              <a:rPr lang="vi-VN" altLang="ja-JP" dirty="0" err="1"/>
              <a:t>lại</a:t>
            </a:r>
            <a:r>
              <a:rPr lang="vi-VN" altLang="ja-JP" dirty="0"/>
              <a:t> </a:t>
            </a:r>
            <a:r>
              <a:rPr lang="vi-VN" altLang="ja-JP" dirty="0" err="1"/>
              <a:t>yếu</a:t>
            </a:r>
            <a:r>
              <a:rPr lang="vi-VN" altLang="ja-JP" dirty="0"/>
              <a:t> </a:t>
            </a:r>
            <a:r>
              <a:rPr lang="vi-VN" altLang="ja-JP" dirty="0" err="1"/>
              <a:t>tố</a:t>
            </a:r>
            <a:r>
              <a:rPr lang="vi-VN" altLang="ja-JP" dirty="0"/>
              <a:t> gây </a:t>
            </a:r>
            <a:r>
              <a:rPr lang="vi-VN" altLang="ja-JP" dirty="0" err="1"/>
              <a:t>bệnh</a:t>
            </a:r>
            <a:r>
              <a:rPr lang="vi-VN" altLang="ja-JP" dirty="0"/>
              <a:t>, tăng </a:t>
            </a:r>
            <a:r>
              <a:rPr lang="vi-VN" altLang="ja-JP" dirty="0" err="1"/>
              <a:t>cường</a:t>
            </a:r>
            <a:r>
              <a:rPr lang="vi-VN" altLang="ja-JP" dirty="0"/>
              <a:t> </a:t>
            </a:r>
            <a:r>
              <a:rPr lang="vi-VN" altLang="ja-JP" dirty="0" err="1"/>
              <a:t>hoạt</a:t>
            </a:r>
            <a:r>
              <a:rPr lang="vi-VN" altLang="ja-JP" dirty="0"/>
              <a:t> </a:t>
            </a:r>
            <a:r>
              <a:rPr lang="vi-VN" altLang="ja-JP" dirty="0" err="1"/>
              <a:t>động</a:t>
            </a:r>
            <a:r>
              <a:rPr lang="vi-VN" altLang="ja-JP" dirty="0"/>
              <a:t> </a:t>
            </a:r>
            <a:r>
              <a:rPr lang="vi-VN" altLang="ja-JP" dirty="0" err="1"/>
              <a:t>dọn</a:t>
            </a:r>
            <a:r>
              <a:rPr lang="vi-VN" altLang="ja-JP" dirty="0"/>
              <a:t> </a:t>
            </a:r>
            <a:r>
              <a:rPr lang="vi-VN" altLang="ja-JP" dirty="0" err="1"/>
              <a:t>dẹp</a:t>
            </a:r>
            <a:r>
              <a:rPr lang="vi-VN" altLang="ja-JP" dirty="0"/>
              <a:t> </a:t>
            </a:r>
            <a:r>
              <a:rPr lang="vi-VN" altLang="ja-JP" dirty="0" err="1"/>
              <a:t>chất</a:t>
            </a:r>
            <a:r>
              <a:rPr lang="vi-VN" altLang="ja-JP" dirty="0"/>
              <a:t> gây </a:t>
            </a:r>
            <a:r>
              <a:rPr lang="vi-VN" altLang="ja-JP" dirty="0" err="1"/>
              <a:t>oxy</a:t>
            </a:r>
            <a:r>
              <a:rPr lang="vi-VN" altLang="ja-JP" dirty="0"/>
              <a:t> </a:t>
            </a:r>
            <a:r>
              <a:rPr lang="vi-VN" altLang="ja-JP" dirty="0" err="1"/>
              <a:t>hóa</a:t>
            </a:r>
            <a:r>
              <a:rPr lang="vi-VN" altLang="ja-JP" dirty="0"/>
              <a:t> </a:t>
            </a:r>
            <a:r>
              <a:rPr lang="vi-VN" altLang="ja-JP" dirty="0" err="1"/>
              <a:t>bảo</a:t>
            </a:r>
            <a:r>
              <a:rPr lang="vi-VN" altLang="ja-JP" dirty="0"/>
              <a:t> </a:t>
            </a:r>
            <a:r>
              <a:rPr lang="vi-VN" altLang="ja-JP" dirty="0" err="1"/>
              <a:t>vệ</a:t>
            </a:r>
            <a:r>
              <a:rPr lang="vi-VN" altLang="ja-JP" dirty="0"/>
              <a:t> cơ </a:t>
            </a:r>
            <a:r>
              <a:rPr lang="vi-VN" altLang="ja-JP" dirty="0" err="1"/>
              <a:t>thể</a:t>
            </a:r>
            <a:r>
              <a:rPr lang="vi-VN" altLang="ja-JP" dirty="0"/>
              <a:t>.</a:t>
            </a:r>
            <a:endParaRPr lang="en-US" altLang="ja-JP" dirty="0"/>
          </a:p>
          <a:p>
            <a:r>
              <a:rPr lang="vi-VN" altLang="ja-JP" dirty="0" err="1"/>
              <a:t>Thiếu</a:t>
            </a:r>
            <a:r>
              <a:rPr lang="vi-VN" altLang="ja-JP" dirty="0"/>
              <a:t> </a:t>
            </a:r>
            <a:r>
              <a:rPr lang="vi-VN" altLang="ja-JP" dirty="0" err="1"/>
              <a:t>vitamin</a:t>
            </a:r>
            <a:r>
              <a:rPr lang="vi-VN" altLang="ja-JP" dirty="0"/>
              <a:t> C </a:t>
            </a:r>
            <a:r>
              <a:rPr lang="vi-VN" altLang="ja-JP" dirty="0" err="1"/>
              <a:t>làm</a:t>
            </a:r>
            <a:r>
              <a:rPr lang="vi-VN" altLang="ja-JP" dirty="0"/>
              <a:t> suy </a:t>
            </a:r>
            <a:r>
              <a:rPr lang="vi-VN" altLang="ja-JP" dirty="0" err="1"/>
              <a:t>giảm</a:t>
            </a:r>
            <a:r>
              <a:rPr lang="vi-VN" altLang="ja-JP" dirty="0"/>
              <a:t> </a:t>
            </a:r>
            <a:r>
              <a:rPr lang="vi-VN" altLang="ja-JP" dirty="0" err="1"/>
              <a:t>khả</a:t>
            </a:r>
            <a:r>
              <a:rPr lang="vi-VN" altLang="ja-JP" dirty="0"/>
              <a:t> năng </a:t>
            </a:r>
            <a:r>
              <a:rPr lang="vi-VN" altLang="ja-JP" dirty="0" err="1"/>
              <a:t>miễn</a:t>
            </a:r>
            <a:r>
              <a:rPr lang="vi-VN" altLang="ja-JP" dirty="0"/>
              <a:t> </a:t>
            </a:r>
            <a:r>
              <a:rPr lang="vi-VN" altLang="ja-JP" dirty="0" err="1"/>
              <a:t>dịch</a:t>
            </a:r>
            <a:r>
              <a:rPr lang="vi-VN" altLang="ja-JP" dirty="0"/>
              <a:t>, </a:t>
            </a:r>
            <a:r>
              <a:rPr lang="vi-VN" altLang="ja-JP" dirty="0" err="1"/>
              <a:t>dễ</a:t>
            </a:r>
            <a:r>
              <a:rPr lang="vi-VN" altLang="ja-JP" dirty="0"/>
              <a:t> </a:t>
            </a:r>
            <a:r>
              <a:rPr lang="vi-VN" altLang="ja-JP" dirty="0" err="1"/>
              <a:t>bị</a:t>
            </a:r>
            <a:r>
              <a:rPr lang="vi-VN" altLang="ja-JP" dirty="0"/>
              <a:t> </a:t>
            </a:r>
            <a:r>
              <a:rPr lang="vi-VN" altLang="ja-JP" dirty="0" err="1"/>
              <a:t>nhiễm</a:t>
            </a:r>
            <a:r>
              <a:rPr lang="vi-VN" altLang="ja-JP" dirty="0"/>
              <a:t> </a:t>
            </a:r>
            <a:r>
              <a:rPr lang="vi-VN" altLang="ja-JP" dirty="0" err="1"/>
              <a:t>trùng</a:t>
            </a:r>
            <a:r>
              <a:rPr lang="vi-VN" altLang="ja-JP" dirty="0"/>
              <a:t>. </a:t>
            </a:r>
            <a:endParaRPr lang="en-US" altLang="ja-JP" dirty="0"/>
          </a:p>
          <a:p>
            <a:r>
              <a:rPr lang="vi-VN" altLang="ja-JP" dirty="0" err="1"/>
              <a:t>Nguồn</a:t>
            </a:r>
            <a:r>
              <a:rPr lang="vi-VN" altLang="ja-JP" dirty="0"/>
              <a:t> </a:t>
            </a:r>
            <a:r>
              <a:rPr lang="vi-VN" altLang="ja-JP" dirty="0" err="1"/>
              <a:t>thực</a:t>
            </a:r>
            <a:r>
              <a:rPr lang="vi-VN" altLang="ja-JP" dirty="0"/>
              <a:t> </a:t>
            </a:r>
            <a:r>
              <a:rPr lang="vi-VN" altLang="ja-JP" dirty="0" err="1"/>
              <a:t>phẩm</a:t>
            </a:r>
            <a:r>
              <a:rPr lang="vi-VN" altLang="ja-JP" dirty="0"/>
              <a:t> </a:t>
            </a:r>
            <a:r>
              <a:rPr lang="vi-VN" altLang="ja-JP" dirty="0" err="1"/>
              <a:t>giàu</a:t>
            </a:r>
            <a:r>
              <a:rPr lang="vi-VN" altLang="ja-JP" dirty="0"/>
              <a:t> </a:t>
            </a:r>
            <a:r>
              <a:rPr lang="vi-VN" altLang="ja-JP" dirty="0" err="1"/>
              <a:t>vitamin</a:t>
            </a:r>
            <a:r>
              <a:rPr lang="vi-VN" altLang="ja-JP" dirty="0"/>
              <a:t> C </a:t>
            </a:r>
            <a:r>
              <a:rPr lang="vi-VN" altLang="ja-JP" dirty="0" err="1"/>
              <a:t>từ</a:t>
            </a:r>
            <a:r>
              <a:rPr lang="vi-VN" altLang="ja-JP" dirty="0"/>
              <a:t> hoa </a:t>
            </a:r>
            <a:r>
              <a:rPr lang="vi-VN" altLang="ja-JP" dirty="0" err="1"/>
              <a:t>quả</a:t>
            </a:r>
            <a:r>
              <a:rPr lang="vi-VN" altLang="ja-JP" dirty="0"/>
              <a:t>, </a:t>
            </a:r>
            <a:r>
              <a:rPr lang="vi-VN" altLang="ja-JP" dirty="0" err="1"/>
              <a:t>trái</a:t>
            </a:r>
            <a:r>
              <a:rPr lang="vi-VN" altLang="ja-JP" dirty="0"/>
              <a:t> cây </a:t>
            </a:r>
            <a:r>
              <a:rPr lang="vi-VN" altLang="ja-JP" dirty="0" err="1"/>
              <a:t>và</a:t>
            </a:r>
            <a:r>
              <a:rPr lang="vi-VN" altLang="ja-JP" dirty="0"/>
              <a:t> rau tươi như: cam, </a:t>
            </a:r>
            <a:r>
              <a:rPr lang="vi-VN" altLang="ja-JP" dirty="0" err="1"/>
              <a:t>quýt</a:t>
            </a:r>
            <a:r>
              <a:rPr lang="vi-VN" altLang="ja-JP" dirty="0"/>
              <a:t>, </a:t>
            </a:r>
            <a:r>
              <a:rPr lang="vi-VN" altLang="ja-JP" dirty="0" err="1"/>
              <a:t>bưởi</a:t>
            </a:r>
            <a:r>
              <a:rPr lang="vi-VN" altLang="ja-JP" dirty="0"/>
              <a:t>, </a:t>
            </a:r>
            <a:r>
              <a:rPr lang="vi-VN" altLang="ja-JP" dirty="0" err="1"/>
              <a:t>ổi</a:t>
            </a:r>
            <a:r>
              <a:rPr lang="vi-VN" altLang="ja-JP" dirty="0"/>
              <a:t>, đu </a:t>
            </a:r>
            <a:r>
              <a:rPr lang="vi-VN" altLang="ja-JP" dirty="0" err="1"/>
              <a:t>đủ</a:t>
            </a:r>
            <a:r>
              <a:rPr lang="vi-VN" altLang="ja-JP" dirty="0"/>
              <a:t>, </a:t>
            </a:r>
            <a:r>
              <a:rPr lang="vi-VN" altLang="ja-JP" dirty="0" err="1"/>
              <a:t>xoài</a:t>
            </a:r>
            <a:r>
              <a:rPr lang="vi-VN" altLang="ja-JP" dirty="0"/>
              <a:t>, </a:t>
            </a:r>
            <a:r>
              <a:rPr lang="vi-VN" altLang="ja-JP" dirty="0" err="1"/>
              <a:t>táo</a:t>
            </a:r>
            <a:r>
              <a:rPr lang="vi-VN" altLang="ja-JP" dirty="0"/>
              <a:t>, nho, </a:t>
            </a:r>
            <a:r>
              <a:rPr lang="vi-VN" altLang="ja-JP" dirty="0" err="1"/>
              <a:t>kiwi</a:t>
            </a:r>
            <a:r>
              <a:rPr lang="vi-VN" altLang="ja-JP" dirty="0"/>
              <a:t>, </a:t>
            </a:r>
            <a:r>
              <a:rPr lang="vi-VN" altLang="ja-JP" dirty="0" err="1"/>
              <a:t>cà</a:t>
            </a:r>
            <a:r>
              <a:rPr lang="vi-VN" altLang="ja-JP" dirty="0"/>
              <a:t> chua, </a:t>
            </a:r>
            <a:r>
              <a:rPr lang="vi-VN" altLang="ja-JP" dirty="0" err="1"/>
              <a:t>súp</a:t>
            </a:r>
            <a:r>
              <a:rPr lang="vi-VN" altLang="ja-JP" dirty="0"/>
              <a:t> lơ, </a:t>
            </a:r>
            <a:r>
              <a:rPr lang="vi-VN" altLang="ja-JP" dirty="0" err="1"/>
              <a:t>củ</a:t>
            </a:r>
            <a:r>
              <a:rPr lang="vi-VN" altLang="ja-JP" dirty="0"/>
              <a:t> </a:t>
            </a:r>
            <a:r>
              <a:rPr lang="vi-VN" altLang="ja-JP" dirty="0" err="1"/>
              <a:t>cải</a:t>
            </a:r>
            <a:r>
              <a:rPr lang="vi-VN" altLang="ja-JP" dirty="0"/>
              <a:t>, rau </a:t>
            </a:r>
            <a:r>
              <a:rPr lang="vi-VN" altLang="ja-JP" dirty="0" err="1"/>
              <a:t>ngót</a:t>
            </a:r>
            <a:r>
              <a:rPr lang="vi-VN" altLang="ja-JP" dirty="0"/>
              <a:t>, </a:t>
            </a:r>
            <a:r>
              <a:rPr lang="vi-VN" altLang="ja-JP" dirty="0" err="1"/>
              <a:t>ớt</a:t>
            </a:r>
            <a:r>
              <a:rPr lang="vi-VN" altLang="ja-JP" dirty="0"/>
              <a:t> chuông, rau </a:t>
            </a:r>
            <a:r>
              <a:rPr lang="vi-VN" altLang="ja-JP" dirty="0" err="1"/>
              <a:t>cải</a:t>
            </a:r>
            <a:r>
              <a:rPr lang="vi-VN" altLang="ja-JP" dirty="0"/>
              <a:t> </a:t>
            </a:r>
            <a:r>
              <a:rPr lang="vi-VN" altLang="ja-JP" dirty="0" err="1"/>
              <a:t>bó</a:t>
            </a:r>
            <a:r>
              <a:rPr lang="vi-VN" altLang="ja-JP" dirty="0"/>
              <a:t> xôi… </a:t>
            </a:r>
            <a:endParaRPr kumimoji="1" lang="ja-JP" altLang="en-US" dirty="0"/>
          </a:p>
        </p:txBody>
      </p:sp>
    </p:spTree>
    <p:extLst>
      <p:ext uri="{BB962C8B-B14F-4D97-AF65-F5344CB8AC3E}">
        <p14:creationId xmlns:p14="http://schemas.microsoft.com/office/powerpoint/2010/main" xmlns="" val="1195356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8CAB8-F746-4F14-B8C9-A860C3EE862E}"/>
              </a:ext>
            </a:extLst>
          </p:cNvPr>
          <p:cNvSpPr>
            <a:spLocks noGrp="1"/>
          </p:cNvSpPr>
          <p:nvPr>
            <p:ph type="title"/>
          </p:nvPr>
        </p:nvSpPr>
        <p:spPr/>
        <p:txBody>
          <a:bodyPr/>
          <a:lstStyle/>
          <a:p>
            <a:r>
              <a:rPr kumimoji="1" lang="en-US" altLang="ja-JP" dirty="0" err="1"/>
              <a:t>Nguồn</a:t>
            </a:r>
            <a:r>
              <a:rPr kumimoji="1" lang="en-US" altLang="ja-JP" dirty="0"/>
              <a:t> </a:t>
            </a:r>
            <a:r>
              <a:rPr kumimoji="1" lang="en-US" altLang="ja-JP" dirty="0" err="1"/>
              <a:t>thực</a:t>
            </a:r>
            <a:r>
              <a:rPr kumimoji="1" lang="en-US" altLang="ja-JP" dirty="0"/>
              <a:t> </a:t>
            </a:r>
            <a:r>
              <a:rPr kumimoji="1" lang="en-US" altLang="ja-JP" dirty="0" err="1"/>
              <a:t>phẩm</a:t>
            </a:r>
            <a:r>
              <a:rPr kumimoji="1" lang="en-US" altLang="ja-JP" dirty="0"/>
              <a:t> </a:t>
            </a:r>
            <a:r>
              <a:rPr kumimoji="1" lang="en-US" altLang="ja-JP" dirty="0" err="1"/>
              <a:t>giầu</a:t>
            </a:r>
            <a:r>
              <a:rPr kumimoji="1" lang="en-US" altLang="ja-JP" dirty="0"/>
              <a:t> vitamin C</a:t>
            </a:r>
            <a:endParaRPr kumimoji="1" lang="ja-JP" altLang="en-US" dirty="0"/>
          </a:p>
        </p:txBody>
      </p:sp>
      <p:pic>
        <p:nvPicPr>
          <p:cNvPr id="83970" name="Picture 7">
            <a:extLst>
              <a:ext uri="{FF2B5EF4-FFF2-40B4-BE49-F238E27FC236}">
                <a16:creationId xmlns:a16="http://schemas.microsoft.com/office/drawing/2014/main" xmlns="" id="{7EF74D50-E0FE-4745-B14C-DDB05BF1FED4}"/>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62400" y="1524000"/>
            <a:ext cx="3886200" cy="30924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a:extLst>
              <a:ext uri="{FF2B5EF4-FFF2-40B4-BE49-F238E27FC236}">
                <a16:creationId xmlns:a16="http://schemas.microsoft.com/office/drawing/2014/main" xmlns="" id="{99383F95-070D-4809-AD35-F32F5630CD31}"/>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0600" y="1644650"/>
            <a:ext cx="2565400" cy="178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6017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1D8A8F-C595-4177-B827-9AAC8DB8D814}"/>
              </a:ext>
            </a:extLst>
          </p:cNvPr>
          <p:cNvSpPr>
            <a:spLocks noGrp="1"/>
          </p:cNvSpPr>
          <p:nvPr>
            <p:ph type="title"/>
          </p:nvPr>
        </p:nvSpPr>
        <p:spPr/>
        <p:txBody>
          <a:bodyPr/>
          <a:lstStyle/>
          <a:p>
            <a:r>
              <a:rPr kumimoji="1" lang="en-US" altLang="ja-JP" dirty="0">
                <a:solidFill>
                  <a:srgbClr val="FF0000"/>
                </a:solidFill>
              </a:rPr>
              <a:t>Vitamin C</a:t>
            </a:r>
            <a:endParaRPr kumimoji="1" lang="ja-JP" altLang="en-US" dirty="0">
              <a:solidFill>
                <a:srgbClr val="FF0000"/>
              </a:solidFill>
            </a:endParaRPr>
          </a:p>
        </p:txBody>
      </p:sp>
      <p:sp>
        <p:nvSpPr>
          <p:cNvPr id="3" name="Content Placeholder 2">
            <a:extLst>
              <a:ext uri="{FF2B5EF4-FFF2-40B4-BE49-F238E27FC236}">
                <a16:creationId xmlns:a16="http://schemas.microsoft.com/office/drawing/2014/main" xmlns="" id="{3E8C4BC0-AB4B-4F94-9AF7-2C4D4487BE42}"/>
              </a:ext>
            </a:extLst>
          </p:cNvPr>
          <p:cNvSpPr>
            <a:spLocks noGrp="1"/>
          </p:cNvSpPr>
          <p:nvPr>
            <p:ph idx="1"/>
          </p:nvPr>
        </p:nvSpPr>
        <p:spPr/>
        <p:txBody>
          <a:bodyPr>
            <a:normAutofit/>
          </a:bodyPr>
          <a:lstStyle/>
          <a:p>
            <a:r>
              <a:rPr lang="en-US" altLang="ja-JP" dirty="0"/>
              <a:t>Vitamin C </a:t>
            </a:r>
            <a:r>
              <a:rPr lang="en-US" altLang="ja-JP" dirty="0" err="1"/>
              <a:t>có</a:t>
            </a:r>
            <a:r>
              <a:rPr lang="en-US" altLang="ja-JP" dirty="0"/>
              <a:t> </a:t>
            </a:r>
            <a:r>
              <a:rPr lang="en-US" altLang="ja-JP" dirty="0" err="1"/>
              <a:t>rất</a:t>
            </a:r>
            <a:r>
              <a:rPr lang="en-US" altLang="ja-JP" dirty="0"/>
              <a:t> </a:t>
            </a:r>
            <a:r>
              <a:rPr lang="en-US" altLang="ja-JP" dirty="0" err="1"/>
              <a:t>nhiều</a:t>
            </a:r>
            <a:r>
              <a:rPr lang="en-US" altLang="ja-JP" dirty="0"/>
              <a:t> </a:t>
            </a:r>
            <a:r>
              <a:rPr lang="en-US" altLang="ja-JP" dirty="0" err="1"/>
              <a:t>trong</a:t>
            </a:r>
            <a:r>
              <a:rPr lang="en-US" altLang="ja-JP" dirty="0"/>
              <a:t> </a:t>
            </a:r>
            <a:r>
              <a:rPr lang="en-US" altLang="ja-JP" dirty="0" err="1"/>
              <a:t>các</a:t>
            </a:r>
            <a:r>
              <a:rPr lang="en-US" altLang="ja-JP" dirty="0"/>
              <a:t> </a:t>
            </a:r>
            <a:r>
              <a:rPr lang="en-US" altLang="ja-JP" dirty="0" err="1"/>
              <a:t>loại</a:t>
            </a:r>
            <a:r>
              <a:rPr lang="en-US" altLang="ja-JP" dirty="0"/>
              <a:t> </a:t>
            </a:r>
            <a:r>
              <a:rPr lang="en-US" altLang="ja-JP" dirty="0" err="1"/>
              <a:t>rau</a:t>
            </a:r>
            <a:r>
              <a:rPr lang="en-US" altLang="ja-JP" dirty="0"/>
              <a:t> </a:t>
            </a:r>
            <a:r>
              <a:rPr lang="en-US" altLang="ja-JP" dirty="0" err="1"/>
              <a:t>hàm</a:t>
            </a:r>
            <a:r>
              <a:rPr lang="en-US" altLang="ja-JP" dirty="0"/>
              <a:t> </a:t>
            </a:r>
            <a:r>
              <a:rPr lang="en-US" altLang="ja-JP" dirty="0" err="1"/>
              <a:t>lượng</a:t>
            </a:r>
            <a:r>
              <a:rPr lang="en-US" altLang="ja-JP" dirty="0"/>
              <a:t> </a:t>
            </a:r>
            <a:r>
              <a:rPr lang="en-US" altLang="ja-JP" dirty="0" err="1"/>
              <a:t>khoảng</a:t>
            </a:r>
            <a:r>
              <a:rPr lang="en-US" altLang="ja-JP" dirty="0"/>
              <a:t> 50-100 mg/100 g </a:t>
            </a:r>
            <a:r>
              <a:rPr lang="en-US" altLang="ja-JP" dirty="0" err="1"/>
              <a:t>rau</a:t>
            </a:r>
            <a:endParaRPr lang="en-US" altLang="ja-JP" dirty="0"/>
          </a:p>
          <a:p>
            <a:r>
              <a:rPr lang="en-US" altLang="ja-JP" dirty="0"/>
              <a:t> (</a:t>
            </a:r>
            <a:r>
              <a:rPr lang="en-US" altLang="ja-JP" dirty="0" err="1"/>
              <a:t>rau</a:t>
            </a:r>
            <a:r>
              <a:rPr lang="en-US" altLang="ja-JP" dirty="0"/>
              <a:t> </a:t>
            </a:r>
            <a:r>
              <a:rPr lang="en-US" altLang="ja-JP" dirty="0" err="1"/>
              <a:t>cải</a:t>
            </a:r>
            <a:r>
              <a:rPr lang="en-US" altLang="ja-JP" dirty="0"/>
              <a:t> </a:t>
            </a:r>
            <a:r>
              <a:rPr lang="en-US" altLang="ja-JP" dirty="0" err="1"/>
              <a:t>ngọt</a:t>
            </a:r>
            <a:r>
              <a:rPr lang="en-US" altLang="ja-JP" dirty="0"/>
              <a:t>: 78.4 mg; </a:t>
            </a:r>
          </a:p>
          <a:p>
            <a:r>
              <a:rPr lang="en-US" altLang="ja-JP" dirty="0" err="1"/>
              <a:t>rau</a:t>
            </a:r>
            <a:r>
              <a:rPr lang="en-US" altLang="ja-JP" dirty="0"/>
              <a:t> </a:t>
            </a:r>
            <a:r>
              <a:rPr lang="en-US" altLang="ja-JP" dirty="0" err="1"/>
              <a:t>súp</a:t>
            </a:r>
            <a:r>
              <a:rPr lang="en-US" altLang="ja-JP" dirty="0"/>
              <a:t> </a:t>
            </a:r>
            <a:r>
              <a:rPr lang="en-US" altLang="ja-JP" dirty="0" err="1"/>
              <a:t>lơ</a:t>
            </a:r>
            <a:r>
              <a:rPr lang="en-US" altLang="ja-JP" dirty="0"/>
              <a:t>: 88,1 mg, </a:t>
            </a:r>
          </a:p>
          <a:p>
            <a:r>
              <a:rPr lang="en-US" altLang="ja-JP" dirty="0" err="1"/>
              <a:t>rau</a:t>
            </a:r>
            <a:r>
              <a:rPr lang="en-US" altLang="ja-JP" dirty="0"/>
              <a:t> </a:t>
            </a:r>
            <a:r>
              <a:rPr lang="en-US" altLang="ja-JP" dirty="0" err="1"/>
              <a:t>giền</a:t>
            </a:r>
            <a:r>
              <a:rPr lang="en-US" altLang="ja-JP" dirty="0"/>
              <a:t> </a:t>
            </a:r>
            <a:r>
              <a:rPr lang="en-US" altLang="ja-JP" dirty="0" err="1"/>
              <a:t>đỏ</a:t>
            </a:r>
            <a:r>
              <a:rPr lang="en-US" altLang="ja-JP" dirty="0"/>
              <a:t>: 89 mg; </a:t>
            </a:r>
            <a:r>
              <a:rPr lang="en-US" altLang="ja-JP" dirty="0" err="1"/>
              <a:t>đay</a:t>
            </a:r>
            <a:r>
              <a:rPr lang="en-US" altLang="ja-JP" dirty="0"/>
              <a:t>: 77 mg) </a:t>
            </a:r>
          </a:p>
          <a:p>
            <a:r>
              <a:rPr lang="en-US" altLang="ja-JP" dirty="0" err="1"/>
              <a:t>Bưởi</a:t>
            </a:r>
            <a:r>
              <a:rPr lang="en-US" altLang="ja-JP" dirty="0"/>
              <a:t> (95mg); cam (40 mg), </a:t>
            </a:r>
            <a:r>
              <a:rPr lang="en-US" altLang="ja-JP" dirty="0" err="1"/>
              <a:t>đủ</a:t>
            </a:r>
            <a:r>
              <a:rPr lang="en-US" altLang="ja-JP" dirty="0"/>
              <a:t> </a:t>
            </a:r>
            <a:r>
              <a:rPr lang="en-US" altLang="ja-JP" dirty="0" err="1"/>
              <a:t>đủ</a:t>
            </a:r>
            <a:r>
              <a:rPr lang="en-US" altLang="ja-JP" dirty="0"/>
              <a:t> (54 mg). </a:t>
            </a:r>
          </a:p>
          <a:p>
            <a:endParaRPr kumimoji="1" lang="ja-JP" altLang="en-US" dirty="0"/>
          </a:p>
        </p:txBody>
      </p:sp>
    </p:spTree>
    <p:extLst>
      <p:ext uri="{BB962C8B-B14F-4D97-AF65-F5344CB8AC3E}">
        <p14:creationId xmlns:p14="http://schemas.microsoft.com/office/powerpoint/2010/main" xmlns="" val="47911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715962"/>
          </a:xfrm>
        </p:spPr>
        <p:txBody>
          <a:bodyPr>
            <a:normAutofit/>
          </a:bodyPr>
          <a:lstStyle/>
          <a:p>
            <a:pPr algn="l"/>
            <a:r>
              <a:rPr lang="en-US" sz="3600" b="1" dirty="0">
                <a:latin typeface="Arial" pitchFamily="34" charset="0"/>
                <a:cs typeface="Arial" pitchFamily="34" charset="0"/>
              </a:rPr>
              <a:t>	</a:t>
            </a:r>
            <a:r>
              <a:rPr lang="en-US" sz="3600" b="1" dirty="0">
                <a:solidFill>
                  <a:srgbClr val="FF0000"/>
                </a:solidFill>
                <a:latin typeface="Arial" pitchFamily="34" charset="0"/>
                <a:cs typeface="Arial" pitchFamily="34" charset="0"/>
              </a:rPr>
              <a:t>VITAMIN</a:t>
            </a:r>
          </a:p>
        </p:txBody>
      </p:sp>
      <p:sp>
        <p:nvSpPr>
          <p:cNvPr id="3" name="Content Placeholder 2"/>
          <p:cNvSpPr>
            <a:spLocks noGrp="1"/>
          </p:cNvSpPr>
          <p:nvPr>
            <p:ph idx="1"/>
          </p:nvPr>
        </p:nvSpPr>
        <p:spPr>
          <a:xfrm>
            <a:off x="457200" y="2789237"/>
            <a:ext cx="8229600" cy="3763963"/>
          </a:xfrm>
        </p:spPr>
        <p:txBody>
          <a:bodyPr>
            <a:noAutofit/>
          </a:bodyPr>
          <a:lstStyle/>
          <a:p>
            <a:pPr>
              <a:lnSpc>
                <a:spcPct val="150000"/>
              </a:lnSpc>
              <a:spcBef>
                <a:spcPts val="0"/>
              </a:spcBef>
              <a:buFont typeface="Wingdings" panose="05000000000000000000" pitchFamily="2" charset="2"/>
              <a:buChar char="Ø"/>
            </a:pPr>
            <a:r>
              <a:rPr lang="en-US" sz="2400" dirty="0" err="1">
                <a:latin typeface="Arial" pitchFamily="34" charset="0"/>
                <a:cs typeface="Arial" pitchFamily="34" charset="0"/>
              </a:rPr>
              <a:t>Là</a:t>
            </a:r>
            <a:r>
              <a:rPr lang="en-US" sz="2400" dirty="0">
                <a:latin typeface="Arial" pitchFamily="34" charset="0"/>
                <a:cs typeface="Arial" pitchFamily="34" charset="0"/>
              </a:rPr>
              <a:t> vitamin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tổng</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từ</a:t>
            </a:r>
            <a:r>
              <a:rPr lang="en-US" sz="2400" dirty="0">
                <a:latin typeface="Arial" pitchFamily="34" charset="0"/>
                <a:cs typeface="Arial" pitchFamily="34" charset="0"/>
              </a:rPr>
              <a:t> </a:t>
            </a:r>
            <a:r>
              <a:rPr lang="en-US" sz="2400" dirty="0" err="1">
                <a:latin typeface="Arial" pitchFamily="34" charset="0"/>
                <a:cs typeface="Arial" pitchFamily="34" charset="0"/>
              </a:rPr>
              <a:t>ánh</a:t>
            </a:r>
            <a:r>
              <a:rPr lang="en-US" sz="2400" dirty="0">
                <a:latin typeface="Arial" pitchFamily="34" charset="0"/>
                <a:cs typeface="Arial" pitchFamily="34" charset="0"/>
              </a:rPr>
              <a:t> </a:t>
            </a:r>
            <a:r>
              <a:rPr lang="en-US" sz="2400" dirty="0" err="1">
                <a:latin typeface="Arial" pitchFamily="34" charset="0"/>
                <a:cs typeface="Arial" pitchFamily="34" charset="0"/>
              </a:rPr>
              <a:t>nắng</a:t>
            </a:r>
            <a:r>
              <a:rPr lang="en-US" sz="2400" dirty="0">
                <a:latin typeface="Arial" pitchFamily="34" charset="0"/>
                <a:cs typeface="Arial" pitchFamily="34" charset="0"/>
              </a:rPr>
              <a:t> </a:t>
            </a:r>
            <a:r>
              <a:rPr lang="en-US" sz="2400" dirty="0" err="1">
                <a:latin typeface="Arial" pitchFamily="34" charset="0"/>
                <a:cs typeface="Arial" pitchFamily="34" charset="0"/>
              </a:rPr>
              <a:t>mặt</a:t>
            </a:r>
            <a:r>
              <a:rPr lang="en-US" sz="2400" dirty="0">
                <a:latin typeface="Arial" pitchFamily="34" charset="0"/>
                <a:cs typeface="Arial" pitchFamily="34" charset="0"/>
              </a:rPr>
              <a:t> </a:t>
            </a:r>
            <a:r>
              <a:rPr lang="en-US" sz="2400" dirty="0" err="1">
                <a:latin typeface="Arial" pitchFamily="34" charset="0"/>
                <a:cs typeface="Arial" pitchFamily="34" charset="0"/>
              </a:rPr>
              <a:t>trời</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da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xúc</a:t>
            </a:r>
            <a:r>
              <a:rPr lang="en-US" sz="2400" dirty="0">
                <a:latin typeface="Arial" pitchFamily="34" charset="0"/>
                <a:cs typeface="Arial" pitchFamily="34" charset="0"/>
              </a:rPr>
              <a:t> </a:t>
            </a:r>
            <a:r>
              <a:rPr lang="en-US" sz="2400" dirty="0" err="1">
                <a:latin typeface="Arial" pitchFamily="34" charset="0"/>
                <a:cs typeface="Arial" pitchFamily="34" charset="0"/>
              </a:rPr>
              <a:t>trực</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ánh</a:t>
            </a:r>
            <a:r>
              <a:rPr lang="en-US" sz="2400" dirty="0">
                <a:latin typeface="Arial" pitchFamily="34" charset="0"/>
                <a:cs typeface="Arial" pitchFamily="34" charset="0"/>
              </a:rPr>
              <a:t> </a:t>
            </a:r>
            <a:r>
              <a:rPr lang="en-US" sz="2400" dirty="0" err="1">
                <a:latin typeface="Arial" pitchFamily="34" charset="0"/>
                <a:cs typeface="Arial" pitchFamily="34" charset="0"/>
              </a:rPr>
              <a:t>nắng</a:t>
            </a:r>
            <a:r>
              <a:rPr lang="en-US" sz="2400" dirty="0">
                <a:latin typeface="Arial" pitchFamily="34" charset="0"/>
                <a:cs typeface="Arial" pitchFamily="34" charset="0"/>
              </a:rPr>
              <a:t>. 90%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tổng</a:t>
            </a:r>
            <a:r>
              <a:rPr lang="en-US" sz="2400" dirty="0">
                <a:latin typeface="Arial" pitchFamily="34" charset="0"/>
                <a:cs typeface="Arial" pitchFamily="34" charset="0"/>
              </a:rPr>
              <a:t> </a:t>
            </a:r>
            <a:r>
              <a:rPr lang="en-US" sz="2400" dirty="0" err="1">
                <a:latin typeface="Arial" pitchFamily="34" charset="0"/>
                <a:cs typeface="Arial" pitchFamily="34" charset="0"/>
              </a:rPr>
              <a:t>hợp</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tiếp</a:t>
            </a:r>
            <a:r>
              <a:rPr lang="en-US" sz="2400" dirty="0">
                <a:latin typeface="Arial" pitchFamily="34" charset="0"/>
                <a:cs typeface="Arial" pitchFamily="34" charset="0"/>
              </a:rPr>
              <a:t> </a:t>
            </a:r>
            <a:r>
              <a:rPr lang="en-US" sz="2400" dirty="0" err="1">
                <a:latin typeface="Arial" pitchFamily="34" charset="0"/>
                <a:cs typeface="Arial" pitchFamily="34" charset="0"/>
              </a:rPr>
              <a:t>xúc</a:t>
            </a:r>
            <a:r>
              <a:rPr lang="en-US" sz="2400" dirty="0">
                <a:latin typeface="Arial" pitchFamily="34" charset="0"/>
                <a:cs typeface="Arial" pitchFamily="34" charset="0"/>
              </a:rPr>
              <a:t> </a:t>
            </a:r>
            <a:r>
              <a:rPr lang="en-US" sz="2400" dirty="0" err="1">
                <a:latin typeface="Arial" pitchFamily="34" charset="0"/>
                <a:cs typeface="Arial" pitchFamily="34" charset="0"/>
              </a:rPr>
              <a:t>với</a:t>
            </a:r>
            <a:r>
              <a:rPr lang="en-US" sz="2400" dirty="0">
                <a:latin typeface="Arial" pitchFamily="34" charset="0"/>
                <a:cs typeface="Arial" pitchFamily="34" charset="0"/>
              </a:rPr>
              <a:t> </a:t>
            </a:r>
            <a:r>
              <a:rPr lang="en-US" sz="2400" dirty="0" err="1">
                <a:latin typeface="Arial" pitchFamily="34" charset="0"/>
                <a:cs typeface="Arial" pitchFamily="34" charset="0"/>
              </a:rPr>
              <a:t>ánh</a:t>
            </a:r>
            <a:r>
              <a:rPr lang="en-US" sz="2400" dirty="0">
                <a:latin typeface="Arial" pitchFamily="34" charset="0"/>
                <a:cs typeface="Arial" pitchFamily="34" charset="0"/>
              </a:rPr>
              <a:t> </a:t>
            </a:r>
            <a:r>
              <a:rPr lang="en-US" sz="2400" dirty="0" err="1">
                <a:latin typeface="Arial" pitchFamily="34" charset="0"/>
                <a:cs typeface="Arial" pitchFamily="34" charset="0"/>
              </a:rPr>
              <a:t>nắng</a:t>
            </a: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phẩm</a:t>
            </a:r>
            <a:r>
              <a:rPr lang="en-US" sz="2400" dirty="0">
                <a:latin typeface="Arial" pitchFamily="34" charset="0"/>
                <a:cs typeface="Arial" pitchFamily="34" charset="0"/>
              </a:rPr>
              <a:t> </a:t>
            </a:r>
            <a:r>
              <a:rPr lang="en-US" sz="2400" dirty="0" err="1">
                <a:latin typeface="Arial" pitchFamily="34" charset="0"/>
                <a:cs typeface="Arial" pitchFamily="34" charset="0"/>
              </a:rPr>
              <a:t>rất</a:t>
            </a:r>
            <a:r>
              <a:rPr lang="en-US" sz="2400" dirty="0">
                <a:latin typeface="Arial" pitchFamily="34" charset="0"/>
                <a:cs typeface="Arial" pitchFamily="34" charset="0"/>
              </a:rPr>
              <a:t> </a:t>
            </a:r>
            <a:r>
              <a:rPr lang="en-US" sz="2400" dirty="0" err="1">
                <a:latin typeface="Arial" pitchFamily="34" charset="0"/>
                <a:cs typeface="Arial" pitchFamily="34" charset="0"/>
              </a:rPr>
              <a:t>thấp</a:t>
            </a:r>
            <a:r>
              <a:rPr lang="en-US" sz="2400" dirty="0">
                <a:latin typeface="Arial" pitchFamily="34" charset="0"/>
                <a:cs typeface="Arial" pitchFamily="34" charset="0"/>
              </a:rPr>
              <a:t> </a:t>
            </a:r>
            <a:r>
              <a:rPr lang="en-US" sz="2400" dirty="0" err="1">
                <a:latin typeface="Arial" pitchFamily="34" charset="0"/>
                <a:cs typeface="Arial" pitchFamily="34" charset="0"/>
              </a:rPr>
              <a:t>chiếm</a:t>
            </a:r>
            <a:r>
              <a:rPr lang="en-US" sz="2400" dirty="0">
                <a:latin typeface="Arial" pitchFamily="34" charset="0"/>
                <a:cs typeface="Arial" pitchFamily="34" charset="0"/>
              </a:rPr>
              <a:t> </a:t>
            </a:r>
            <a:r>
              <a:rPr lang="en-US" sz="2400" dirty="0" err="1">
                <a:latin typeface="Arial" pitchFamily="34" charset="0"/>
                <a:cs typeface="Arial" pitchFamily="34" charset="0"/>
              </a:rPr>
              <a:t>khoảng</a:t>
            </a:r>
            <a:r>
              <a:rPr lang="en-US" sz="2400" dirty="0">
                <a:latin typeface="Arial" pitchFamily="34" charset="0"/>
                <a:cs typeface="Arial" pitchFamily="34" charset="0"/>
              </a:rPr>
              <a:t> 10%</a:t>
            </a:r>
          </a:p>
          <a:p>
            <a:pPr>
              <a:lnSpc>
                <a:spcPct val="150000"/>
              </a:lnSpc>
              <a:spcBef>
                <a:spcPts val="0"/>
              </a:spcBef>
              <a:buFont typeface="Wingdings" panose="05000000000000000000" pitchFamily="2" charset="2"/>
              <a:buChar char="Ø"/>
            </a:pPr>
            <a:r>
              <a:rPr lang="en-US" sz="2800" dirty="0" err="1">
                <a:latin typeface="Arial" pitchFamily="34" charset="0"/>
                <a:cs typeface="Arial" pitchFamily="34" charset="0"/>
              </a:rPr>
              <a:t>Thiếu</a:t>
            </a:r>
            <a:r>
              <a:rPr lang="en-US" sz="2800" dirty="0">
                <a:latin typeface="Arial" pitchFamily="34" charset="0"/>
                <a:cs typeface="Arial" pitchFamily="34" charset="0"/>
              </a:rPr>
              <a:t> vitamin D</a:t>
            </a:r>
          </a:p>
          <a:p>
            <a:pPr lvl="1">
              <a:lnSpc>
                <a:spcPct val="150000"/>
              </a:lnSpc>
              <a:spcBef>
                <a:spcPts val="0"/>
              </a:spcBef>
              <a:buFont typeface="Wingdings" pitchFamily="2" charset="2"/>
              <a:buChar char="§"/>
            </a:pP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dễ</a:t>
            </a:r>
            <a:r>
              <a:rPr lang="en-US" sz="2400" dirty="0">
                <a:latin typeface="Arial" pitchFamily="34" charset="0"/>
                <a:cs typeface="Arial" pitchFamily="34" charset="0"/>
              </a:rPr>
              <a:t> </a:t>
            </a:r>
            <a:r>
              <a:rPr lang="en-US" sz="2400" dirty="0" err="1">
                <a:latin typeface="Arial" pitchFamily="34" charset="0"/>
                <a:cs typeface="Arial" pitchFamily="34" charset="0"/>
              </a:rPr>
              <a:t>bị</a:t>
            </a:r>
            <a:r>
              <a:rPr lang="en-US" sz="2400" dirty="0">
                <a:latin typeface="Arial" pitchFamily="34" charset="0"/>
                <a:cs typeface="Arial" pitchFamily="34" charset="0"/>
              </a:rPr>
              <a:t> </a:t>
            </a:r>
            <a:r>
              <a:rPr lang="en-US" sz="2400" dirty="0" err="1">
                <a:latin typeface="Arial" pitchFamily="34" charset="0"/>
                <a:cs typeface="Arial" pitchFamily="34" charset="0"/>
              </a:rPr>
              <a:t>còi</a:t>
            </a:r>
            <a:r>
              <a:rPr lang="en-US" sz="2400" dirty="0">
                <a:latin typeface="Arial" pitchFamily="34" charset="0"/>
                <a:cs typeface="Arial" pitchFamily="34" charset="0"/>
              </a:rPr>
              <a:t> </a:t>
            </a:r>
            <a:r>
              <a:rPr lang="en-US" sz="2400" dirty="0" err="1">
                <a:latin typeface="Arial" pitchFamily="34" charset="0"/>
                <a:cs typeface="Arial" pitchFamily="34" charset="0"/>
              </a:rPr>
              <a:t>xương</a:t>
            </a:r>
            <a:r>
              <a:rPr lang="en-US" sz="2400" dirty="0">
                <a:latin typeface="Arial" pitchFamily="34" charset="0"/>
                <a:cs typeface="Arial" pitchFamily="34" charset="0"/>
              </a:rPr>
              <a:t>, </a:t>
            </a:r>
            <a:r>
              <a:rPr lang="en-US" sz="2400" dirty="0" err="1">
                <a:latin typeface="Arial" pitchFamily="34" charset="0"/>
                <a:cs typeface="Arial" pitchFamily="34" charset="0"/>
              </a:rPr>
              <a:t>thấp</a:t>
            </a:r>
            <a:r>
              <a:rPr lang="en-US" sz="2400" dirty="0">
                <a:latin typeface="Arial" pitchFamily="34" charset="0"/>
                <a:cs typeface="Arial" pitchFamily="34" charset="0"/>
              </a:rPr>
              <a:t> </a:t>
            </a:r>
            <a:r>
              <a:rPr lang="en-US" sz="2400" dirty="0" err="1">
                <a:latin typeface="Arial" pitchFamily="34" charset="0"/>
                <a:cs typeface="Arial" pitchFamily="34" charset="0"/>
              </a:rPr>
              <a:t>còi</a:t>
            </a:r>
            <a:endParaRPr lang="en-US" sz="2400" dirty="0">
              <a:latin typeface="Arial" pitchFamily="34" charset="0"/>
              <a:cs typeface="Arial" pitchFamily="34" charset="0"/>
            </a:endParaRPr>
          </a:p>
          <a:p>
            <a:pPr lvl="1">
              <a:lnSpc>
                <a:spcPct val="150000"/>
              </a:lnSpc>
              <a:spcBef>
                <a:spcPts val="0"/>
              </a:spcBef>
              <a:buFont typeface="Wingdings" pitchFamily="2" charset="2"/>
              <a:buChar char="§"/>
            </a:pPr>
            <a:r>
              <a:rPr lang="en-US" sz="2400" dirty="0" err="1">
                <a:latin typeface="Arial" pitchFamily="34" charset="0"/>
                <a:cs typeface="Arial" pitchFamily="34" charset="0"/>
              </a:rPr>
              <a:t>Trẻ</a:t>
            </a:r>
            <a:r>
              <a:rPr lang="en-US" sz="2400" dirty="0">
                <a:latin typeface="Arial" pitchFamily="34" charset="0"/>
                <a:cs typeface="Arial" pitchFamily="34" charset="0"/>
              </a:rPr>
              <a:t> </a:t>
            </a:r>
            <a:r>
              <a:rPr lang="en-US" sz="2400" dirty="0" err="1">
                <a:latin typeface="Arial" pitchFamily="34" charset="0"/>
                <a:cs typeface="Arial" pitchFamily="34" charset="0"/>
              </a:rPr>
              <a:t>dễ</a:t>
            </a:r>
            <a:r>
              <a:rPr lang="en-US" sz="2400" dirty="0">
                <a:latin typeface="Arial" pitchFamily="34" charset="0"/>
                <a:cs typeface="Arial" pitchFamily="34" charset="0"/>
              </a:rPr>
              <a:t> </a:t>
            </a:r>
            <a:r>
              <a:rPr lang="en-US" sz="2400" dirty="0" err="1">
                <a:latin typeface="Arial" pitchFamily="34" charset="0"/>
                <a:cs typeface="Arial" pitchFamily="34" charset="0"/>
              </a:rPr>
              <a:t>mắc</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bệnh</a:t>
            </a:r>
            <a:r>
              <a:rPr lang="en-US" sz="2400" dirty="0">
                <a:latin typeface="Arial" pitchFamily="34" charset="0"/>
                <a:cs typeface="Arial" pitchFamily="34" charset="0"/>
              </a:rPr>
              <a:t> </a:t>
            </a:r>
            <a:r>
              <a:rPr lang="en-US" sz="2400" dirty="0" err="1">
                <a:latin typeface="Arial" pitchFamily="34" charset="0"/>
                <a:cs typeface="Arial" pitchFamily="34" charset="0"/>
              </a:rPr>
              <a:t>nhiễm</a:t>
            </a:r>
            <a:r>
              <a:rPr lang="en-US" sz="2400" dirty="0">
                <a:latin typeface="Arial" pitchFamily="34" charset="0"/>
                <a:cs typeface="Arial" pitchFamily="34" charset="0"/>
              </a:rPr>
              <a:t> </a:t>
            </a:r>
            <a:r>
              <a:rPr lang="en-US" sz="2400" dirty="0" err="1">
                <a:latin typeface="Arial" pitchFamily="34" charset="0"/>
                <a:cs typeface="Arial" pitchFamily="34" charset="0"/>
              </a:rPr>
              <a:t>trùng</a:t>
            </a:r>
            <a:r>
              <a:rPr lang="en-US" sz="2400" dirty="0">
                <a:latin typeface="Arial" pitchFamily="34" charset="0"/>
                <a:cs typeface="Arial" pitchFamily="34" charset="0"/>
              </a:rPr>
              <a:t>, </a:t>
            </a:r>
            <a:r>
              <a:rPr lang="en-US" sz="2400" dirty="0" err="1">
                <a:latin typeface="Arial" pitchFamily="34" charset="0"/>
                <a:cs typeface="Arial" pitchFamily="34" charset="0"/>
              </a:rPr>
              <a:t>cảm</a:t>
            </a:r>
            <a:r>
              <a:rPr lang="en-US" sz="2400" dirty="0">
                <a:latin typeface="Arial" pitchFamily="34" charset="0"/>
                <a:cs typeface="Arial" pitchFamily="34" charset="0"/>
              </a:rPr>
              <a:t> </a:t>
            </a:r>
            <a:r>
              <a:rPr lang="en-US" sz="2400" dirty="0" err="1">
                <a:latin typeface="Arial" pitchFamily="34" charset="0"/>
                <a:cs typeface="Arial" pitchFamily="34" charset="0"/>
              </a:rPr>
              <a:t>cúm</a:t>
            </a:r>
            <a:r>
              <a:rPr lang="en-US" sz="2400" dirty="0">
                <a:latin typeface="Arial" pitchFamily="34" charset="0"/>
                <a:cs typeface="Arial" pitchFamily="34" charset="0"/>
              </a:rPr>
              <a:t>…</a:t>
            </a:r>
          </a:p>
          <a:p>
            <a:pPr lvl="1">
              <a:buFont typeface="Wingdings" panose="05000000000000000000" pitchFamily="2" charset="2"/>
              <a:buChar char="Ø"/>
            </a:pP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b="29630"/>
          <a:stretch>
            <a:fillRect/>
          </a:stretch>
        </p:blipFill>
        <p:spPr bwMode="auto">
          <a:xfrm>
            <a:off x="3505200" y="762000"/>
            <a:ext cx="4572000" cy="16250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207564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solidFill>
                  <a:srgbClr val="FF0000"/>
                </a:solidFill>
              </a:rPr>
              <a:t>TÌNH HÌNH THIẾU VITAMIN D</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pPr lvl="0">
              <a:buFont typeface="Wingdings" pitchFamily="2" charset="2"/>
              <a:buChar char="ü"/>
            </a:pPr>
            <a:r>
              <a:rPr lang="vi-VN" dirty="0"/>
              <a:t>73% trên tổng số 98 trẻ từ 0-5 tuổi đến khám tại Medlatec (nghiên cứu của Medlatec)</a:t>
            </a:r>
            <a:endParaRPr lang="en-US" dirty="0"/>
          </a:p>
          <a:p>
            <a:pPr lvl="0">
              <a:buFont typeface="Wingdings" pitchFamily="2" charset="2"/>
              <a:buChar char="ü"/>
            </a:pPr>
            <a:r>
              <a:rPr lang="vi-VN" dirty="0"/>
              <a:t>23,6% trên tổng số 186 trẻ từ 1-6 tháng tuổi tại nông thôn, Hà Nội (nghiên cứu của Viện Dinh dưỡng</a:t>
            </a:r>
            <a:r>
              <a:rPr lang="en-US" dirty="0"/>
              <a:t> - 2010</a:t>
            </a:r>
            <a:r>
              <a:rPr lang="vi-VN" dirty="0"/>
              <a:t>)</a:t>
            </a:r>
            <a:endParaRPr lang="en-US" dirty="0"/>
          </a:p>
          <a:p>
            <a:pPr lvl="0">
              <a:buFont typeface="Wingdings" pitchFamily="2" charset="2"/>
              <a:buChar char="ü"/>
            </a:pPr>
            <a:r>
              <a:rPr lang="vi-VN" dirty="0"/>
              <a:t>46-58%</a:t>
            </a:r>
            <a:r>
              <a:rPr lang="en-US" dirty="0"/>
              <a:t> ở </a:t>
            </a:r>
            <a:r>
              <a:rPr lang="en-US" dirty="0" err="1"/>
              <a:t>học</a:t>
            </a:r>
            <a:r>
              <a:rPr lang="en-US" dirty="0"/>
              <a:t> </a:t>
            </a:r>
            <a:r>
              <a:rPr lang="en-US" dirty="0" err="1"/>
              <a:t>sinh</a:t>
            </a:r>
            <a:r>
              <a:rPr lang="en-US" dirty="0"/>
              <a:t> </a:t>
            </a:r>
            <a:r>
              <a:rPr lang="en-US" dirty="0" err="1"/>
              <a:t>tiểu</a:t>
            </a:r>
            <a:r>
              <a:rPr lang="en-US" dirty="0"/>
              <a:t> </a:t>
            </a:r>
            <a:r>
              <a:rPr lang="en-US" dirty="0" err="1"/>
              <a:t>học</a:t>
            </a:r>
            <a:r>
              <a:rPr lang="en-US" dirty="0"/>
              <a:t> </a:t>
            </a:r>
            <a:r>
              <a:rPr lang="en-US" dirty="0" err="1"/>
              <a:t>của</a:t>
            </a:r>
            <a:r>
              <a:rPr lang="en-US" dirty="0"/>
              <a:t> 6 </a:t>
            </a:r>
            <a:r>
              <a:rPr lang="en-US" dirty="0" err="1"/>
              <a:t>tỉnh</a:t>
            </a:r>
            <a:r>
              <a:rPr lang="en-US" dirty="0"/>
              <a:t> </a:t>
            </a:r>
            <a:r>
              <a:rPr lang="en-US" dirty="0" err="1"/>
              <a:t>tại</a:t>
            </a:r>
            <a:r>
              <a:rPr lang="en-US" dirty="0"/>
              <a:t> </a:t>
            </a:r>
            <a:r>
              <a:rPr lang="en-US" dirty="0" err="1"/>
              <a:t>Việt</a:t>
            </a:r>
            <a:r>
              <a:rPr lang="en-US" dirty="0"/>
              <a:t> Nam </a:t>
            </a:r>
            <a:r>
              <a:rPr lang="en-US" dirty="0" err="1"/>
              <a:t>bị</a:t>
            </a:r>
            <a:r>
              <a:rPr lang="en-US" dirty="0"/>
              <a:t> </a:t>
            </a:r>
            <a:r>
              <a:rPr lang="en-US" dirty="0" err="1"/>
              <a:t>thiếu</a:t>
            </a:r>
            <a:r>
              <a:rPr lang="en-US" dirty="0"/>
              <a:t> vitamin D, 12-19% </a:t>
            </a:r>
            <a:r>
              <a:rPr lang="en-US" dirty="0" err="1"/>
              <a:t>có</a:t>
            </a:r>
            <a:r>
              <a:rPr lang="en-US" dirty="0"/>
              <a:t> vitamin D </a:t>
            </a:r>
            <a:r>
              <a:rPr lang="en-US" dirty="0" err="1"/>
              <a:t>huyết</a:t>
            </a:r>
            <a:r>
              <a:rPr lang="en-US" dirty="0"/>
              <a:t> </a:t>
            </a:r>
            <a:r>
              <a:rPr lang="en-US" dirty="0" err="1"/>
              <a:t>thanh</a:t>
            </a:r>
            <a:r>
              <a:rPr lang="en-US" dirty="0"/>
              <a:t> </a:t>
            </a:r>
            <a:r>
              <a:rPr lang="en-US" dirty="0" err="1"/>
              <a:t>thấp</a:t>
            </a:r>
            <a:r>
              <a:rPr lang="en-US" dirty="0"/>
              <a:t> (</a:t>
            </a:r>
            <a:r>
              <a:rPr lang="en-US" dirty="0" err="1"/>
              <a:t>nghiên</a:t>
            </a:r>
            <a:r>
              <a:rPr lang="en-US" dirty="0"/>
              <a:t> </a:t>
            </a:r>
            <a:r>
              <a:rPr lang="en-US" dirty="0" err="1"/>
              <a:t>cứu</a:t>
            </a:r>
            <a:r>
              <a:rPr lang="en-US" dirty="0"/>
              <a:t> </a:t>
            </a:r>
            <a:r>
              <a:rPr lang="en-US" dirty="0" err="1"/>
              <a:t>của</a:t>
            </a:r>
            <a:r>
              <a:rPr lang="en-US" dirty="0"/>
              <a:t> </a:t>
            </a:r>
            <a:r>
              <a:rPr lang="en-US" dirty="0" err="1"/>
              <a:t>Viện</a:t>
            </a:r>
            <a:r>
              <a:rPr lang="en-US" dirty="0"/>
              <a:t> </a:t>
            </a:r>
            <a:r>
              <a:rPr lang="en-US" dirty="0" err="1"/>
              <a:t>Dinh</a:t>
            </a:r>
            <a:r>
              <a:rPr lang="en-US" dirty="0"/>
              <a:t> </a:t>
            </a:r>
            <a:r>
              <a:rPr lang="en-US" dirty="0" err="1"/>
              <a:t>dưỡng</a:t>
            </a:r>
            <a:r>
              <a:rPr lang="en-US" dirty="0"/>
              <a:t> – 2011)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solidFill>
                  <a:srgbClr val="FF0000"/>
                </a:solidFill>
              </a:rPr>
              <a:t>VAI TRÒ CỦA VITAMIN D</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457200" y="1143000"/>
            <a:ext cx="8229600" cy="4983163"/>
          </a:xfrm>
        </p:spPr>
        <p:txBody>
          <a:bodyPr>
            <a:normAutofit fontScale="77500" lnSpcReduction="20000"/>
          </a:bodyPr>
          <a:lstStyle/>
          <a:p>
            <a:pPr lvl="0">
              <a:buFont typeface="Wingdings" pitchFamily="2" charset="2"/>
              <a:buChar char="ü"/>
            </a:pPr>
            <a:r>
              <a:rPr lang="en-US" dirty="0"/>
              <a:t>Vitamin D </a:t>
            </a:r>
            <a:r>
              <a:rPr lang="en-US" dirty="0" err="1"/>
              <a:t>có</a:t>
            </a:r>
            <a:r>
              <a:rPr lang="en-US" dirty="0"/>
              <a:t> </a:t>
            </a:r>
            <a:r>
              <a:rPr lang="en-US" dirty="0" err="1"/>
              <a:t>vai</a:t>
            </a:r>
            <a:r>
              <a:rPr lang="en-US" dirty="0"/>
              <a:t> </a:t>
            </a:r>
            <a:r>
              <a:rPr lang="en-US" dirty="0" err="1"/>
              <a:t>trò</a:t>
            </a:r>
            <a:r>
              <a:rPr lang="en-US" dirty="0"/>
              <a:t> </a:t>
            </a:r>
            <a:r>
              <a:rPr lang="en-US" dirty="0" err="1"/>
              <a:t>quan</a:t>
            </a:r>
            <a:r>
              <a:rPr lang="en-US" dirty="0"/>
              <a:t> </a:t>
            </a:r>
            <a:r>
              <a:rPr lang="en-US" dirty="0" err="1"/>
              <a:t>trọng</a:t>
            </a:r>
            <a:r>
              <a:rPr lang="en-US" dirty="0"/>
              <a:t> </a:t>
            </a:r>
            <a:r>
              <a:rPr lang="en-US" dirty="0" err="1"/>
              <a:t>trong</a:t>
            </a:r>
            <a:r>
              <a:rPr lang="en-US" dirty="0"/>
              <a:t> đ</a:t>
            </a:r>
            <a:r>
              <a:rPr lang="vi-VN" dirty="0"/>
              <a:t>iều phối chuyển hoá calci</a:t>
            </a:r>
            <a:r>
              <a:rPr lang="en-US" dirty="0"/>
              <a:t>, </a:t>
            </a:r>
            <a:r>
              <a:rPr lang="vi-VN" dirty="0"/>
              <a:t>do đó có tác động trực tiếp đến xương. Thiếu vitamin D, trẻ dễ có nguy cơ bị còi xương và thấp còi. </a:t>
            </a:r>
            <a:endParaRPr lang="en-US" dirty="0"/>
          </a:p>
          <a:p>
            <a:pPr lvl="0">
              <a:buFont typeface="Wingdings" pitchFamily="2" charset="2"/>
              <a:buChar char="ü"/>
            </a:pPr>
            <a:r>
              <a:rPr lang="en-US" dirty="0"/>
              <a:t>Vitamin D đ</a:t>
            </a:r>
            <a:r>
              <a:rPr lang="vi-VN" dirty="0"/>
              <a:t>óng vai trò quan trọng trong hệ miễn dịch nội tại của cơ thể: trẻ em còi xương thường thiếu peptide chống siêu vi khuẩn cathelicidin và hay bị cảm cúm. </a:t>
            </a:r>
            <a:endParaRPr lang="en-US" dirty="0"/>
          </a:p>
          <a:p>
            <a:pPr lvl="0">
              <a:buFont typeface="Wingdings" pitchFamily="2" charset="2"/>
              <a:buChar char="ü"/>
            </a:pPr>
            <a:r>
              <a:rPr lang="vi-VN" dirty="0"/>
              <a:t>Một số nghiên cứu đã chỉ ra rằng thiếu vitamin D làm tăng nguy cơ mắc bệnh ung thư, tim mạch, cao huyết áp, đái tháo đường, viêm đường ruột, viêm gan, lao ph</a:t>
            </a:r>
            <a:r>
              <a:rPr lang="en-US" dirty="0"/>
              <a:t>ổ</a:t>
            </a:r>
            <a:r>
              <a:rPr lang="vi-VN" dirty="0"/>
              <a:t>i, nhiễm </a:t>
            </a:r>
            <a:r>
              <a:rPr lang="vi-VN" dirty="0" err="1"/>
              <a:t>trùng</a:t>
            </a:r>
            <a:r>
              <a:rPr lang="en-US" dirty="0"/>
              <a:t>…</a:t>
            </a:r>
          </a:p>
          <a:p>
            <a:pPr lvl="0">
              <a:buFont typeface="Wingdings" pitchFamily="2" charset="2"/>
              <a:buChar char="ü"/>
            </a:pPr>
            <a:r>
              <a:rPr lang="en-US" dirty="0"/>
              <a:t> </a:t>
            </a:r>
            <a:r>
              <a:rPr lang="en-US" dirty="0" err="1"/>
              <a:t>Nghiên</a:t>
            </a:r>
            <a:r>
              <a:rPr lang="en-US" dirty="0"/>
              <a:t> c</a:t>
            </a:r>
            <a:r>
              <a:rPr lang="vi-VN" dirty="0"/>
              <a:t>ứu trên trẻ em Ethiopia cho thấy nhóm trẻ thiếu vitamin D có nguy cơ mắc bệnh viêm phổi lên tới 13 lần so với nhóm trẻ bình thường.</a:t>
            </a:r>
            <a:endParaRPr lang="en-US" dirty="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1290C-8603-4B37-9CF9-D6F39F566E7A}"/>
              </a:ext>
            </a:extLst>
          </p:cNvPr>
          <p:cNvSpPr>
            <a:spLocks noGrp="1"/>
          </p:cNvSpPr>
          <p:nvPr>
            <p:ph type="title"/>
          </p:nvPr>
        </p:nvSpPr>
        <p:spPr/>
        <p:txBody>
          <a:bodyPr/>
          <a:lstStyle/>
          <a:p>
            <a:r>
              <a:rPr kumimoji="1" lang="en-US" altLang="ja-JP" b="1" dirty="0">
                <a:solidFill>
                  <a:srgbClr val="FF0000"/>
                </a:solidFill>
              </a:rPr>
              <a:t>Vitamin E</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748C19D4-C381-40A6-9BEF-0A9F0A568560}"/>
              </a:ext>
            </a:extLst>
          </p:cNvPr>
          <p:cNvSpPr>
            <a:spLocks noGrp="1"/>
          </p:cNvSpPr>
          <p:nvPr>
            <p:ph idx="1"/>
          </p:nvPr>
        </p:nvSpPr>
        <p:spPr/>
        <p:txBody>
          <a:bodyPr/>
          <a:lstStyle/>
          <a:p>
            <a:r>
              <a:rPr lang="en-US" altLang="ja-JP" dirty="0"/>
              <a:t>V</a:t>
            </a:r>
            <a:r>
              <a:rPr lang="vi-VN" altLang="ja-JP" dirty="0" err="1"/>
              <a:t>itamin</a:t>
            </a:r>
            <a:r>
              <a:rPr lang="vi-VN" altLang="ja-JP" dirty="0"/>
              <a:t> E </a:t>
            </a:r>
            <a:r>
              <a:rPr lang="vi-VN" altLang="ja-JP" dirty="0" err="1"/>
              <a:t>có</a:t>
            </a:r>
            <a:r>
              <a:rPr lang="vi-VN" altLang="ja-JP" dirty="0"/>
              <a:t> </a:t>
            </a:r>
            <a:r>
              <a:rPr lang="vi-VN" altLang="ja-JP" dirty="0" err="1"/>
              <a:t>thể</a:t>
            </a:r>
            <a:r>
              <a:rPr lang="vi-VN" altLang="ja-JP" dirty="0"/>
              <a:t> </a:t>
            </a:r>
            <a:r>
              <a:rPr lang="vi-VN" altLang="ja-JP" dirty="0" err="1"/>
              <a:t>thúc</a:t>
            </a:r>
            <a:r>
              <a:rPr lang="vi-VN" altLang="ja-JP" dirty="0"/>
              <a:t> </a:t>
            </a:r>
            <a:r>
              <a:rPr lang="vi-VN" altLang="ja-JP" dirty="0" err="1"/>
              <a:t>đẩy</a:t>
            </a:r>
            <a:r>
              <a:rPr lang="vi-VN" altLang="ja-JP" dirty="0"/>
              <a:t> </a:t>
            </a:r>
            <a:r>
              <a:rPr lang="vi-VN" altLang="ja-JP" dirty="0" err="1"/>
              <a:t>sự</a:t>
            </a:r>
            <a:r>
              <a:rPr lang="vi-VN" altLang="ja-JP" dirty="0"/>
              <a:t> </a:t>
            </a:r>
            <a:r>
              <a:rPr lang="vi-VN" altLang="ja-JP" dirty="0" err="1"/>
              <a:t>phát</a:t>
            </a:r>
            <a:r>
              <a:rPr lang="vi-VN" altLang="ja-JP" dirty="0"/>
              <a:t> </a:t>
            </a:r>
            <a:r>
              <a:rPr lang="vi-VN" altLang="ja-JP" dirty="0" err="1"/>
              <a:t>triển</a:t>
            </a:r>
            <a:r>
              <a:rPr lang="vi-VN" altLang="ja-JP" dirty="0"/>
              <a:t> </a:t>
            </a:r>
            <a:r>
              <a:rPr lang="vi-VN" altLang="ja-JP" dirty="0" err="1"/>
              <a:t>của</a:t>
            </a:r>
            <a:r>
              <a:rPr lang="vi-VN" altLang="ja-JP" dirty="0"/>
              <a:t> </a:t>
            </a:r>
            <a:r>
              <a:rPr lang="vi-VN" altLang="ja-JP" dirty="0" err="1"/>
              <a:t>các</a:t>
            </a:r>
            <a:r>
              <a:rPr lang="vi-VN" altLang="ja-JP" dirty="0"/>
              <a:t> cơ quan </a:t>
            </a:r>
            <a:r>
              <a:rPr lang="vi-VN" altLang="ja-JP" dirty="0" err="1"/>
              <a:t>miễn</a:t>
            </a:r>
            <a:r>
              <a:rPr lang="vi-VN" altLang="ja-JP" dirty="0"/>
              <a:t> </a:t>
            </a:r>
            <a:r>
              <a:rPr lang="vi-VN" altLang="ja-JP" dirty="0" err="1"/>
              <a:t>dịch</a:t>
            </a:r>
            <a:r>
              <a:rPr lang="vi-VN" altLang="ja-JP" dirty="0"/>
              <a:t>, </a:t>
            </a:r>
            <a:r>
              <a:rPr lang="vi-VN" altLang="ja-JP" dirty="0" err="1"/>
              <a:t>sự</a:t>
            </a:r>
            <a:r>
              <a:rPr lang="vi-VN" altLang="ja-JP" dirty="0"/>
              <a:t> phân </a:t>
            </a:r>
            <a:r>
              <a:rPr lang="vi-VN" altLang="ja-JP" dirty="0" err="1"/>
              <a:t>hóa</a:t>
            </a:r>
            <a:r>
              <a:rPr lang="vi-VN" altLang="ja-JP" dirty="0"/>
              <a:t> </a:t>
            </a:r>
            <a:r>
              <a:rPr lang="vi-VN" altLang="ja-JP" dirty="0" err="1"/>
              <a:t>của</a:t>
            </a:r>
            <a:r>
              <a:rPr lang="vi-VN" altLang="ja-JP" dirty="0"/>
              <a:t> </a:t>
            </a:r>
            <a:r>
              <a:rPr lang="vi-VN" altLang="ja-JP" dirty="0" err="1"/>
              <a:t>các</a:t>
            </a:r>
            <a:r>
              <a:rPr lang="vi-VN" altLang="ja-JP" dirty="0"/>
              <a:t> </a:t>
            </a:r>
            <a:r>
              <a:rPr lang="vi-VN" altLang="ja-JP" dirty="0" err="1"/>
              <a:t>tế</a:t>
            </a:r>
            <a:r>
              <a:rPr lang="vi-VN" altLang="ja-JP" dirty="0"/>
              <a:t> </a:t>
            </a:r>
            <a:r>
              <a:rPr lang="vi-VN" altLang="ja-JP" dirty="0" err="1"/>
              <a:t>bào</a:t>
            </a:r>
            <a:r>
              <a:rPr lang="vi-VN" altLang="ja-JP" dirty="0"/>
              <a:t>. </a:t>
            </a:r>
            <a:endParaRPr lang="en-US" altLang="ja-JP" dirty="0"/>
          </a:p>
          <a:p>
            <a:r>
              <a:rPr lang="vi-VN" altLang="ja-JP" dirty="0" err="1"/>
              <a:t>Thực</a:t>
            </a:r>
            <a:r>
              <a:rPr lang="vi-VN" altLang="ja-JP" dirty="0"/>
              <a:t> </a:t>
            </a:r>
            <a:r>
              <a:rPr lang="vi-VN" altLang="ja-JP" dirty="0" err="1"/>
              <a:t>phẩm</a:t>
            </a:r>
            <a:r>
              <a:rPr lang="vi-VN" altLang="ja-JP" dirty="0"/>
              <a:t> </a:t>
            </a:r>
            <a:r>
              <a:rPr lang="vi-VN" altLang="ja-JP" dirty="0" err="1"/>
              <a:t>giàu</a:t>
            </a:r>
            <a:r>
              <a:rPr lang="vi-VN" altLang="ja-JP" dirty="0"/>
              <a:t> </a:t>
            </a:r>
            <a:r>
              <a:rPr lang="vi-VN" altLang="ja-JP" dirty="0" err="1"/>
              <a:t>vitamin</a:t>
            </a:r>
            <a:r>
              <a:rPr lang="vi-VN" altLang="ja-JP" dirty="0"/>
              <a:t> E </a:t>
            </a:r>
            <a:r>
              <a:rPr lang="vi-VN" altLang="ja-JP" dirty="0" err="1"/>
              <a:t>gồm</a:t>
            </a:r>
            <a:r>
              <a:rPr lang="vi-VN" altLang="ja-JP" dirty="0"/>
              <a:t> </a:t>
            </a:r>
            <a:r>
              <a:rPr lang="vi-VN" altLang="ja-JP" dirty="0" err="1"/>
              <a:t>các</a:t>
            </a:r>
            <a:r>
              <a:rPr lang="vi-VN" altLang="ja-JP" dirty="0"/>
              <a:t> </a:t>
            </a:r>
            <a:r>
              <a:rPr lang="vi-VN" altLang="ja-JP" dirty="0" err="1"/>
              <a:t>loại</a:t>
            </a:r>
            <a:r>
              <a:rPr lang="vi-VN" altLang="ja-JP" dirty="0"/>
              <a:t> </a:t>
            </a:r>
            <a:r>
              <a:rPr lang="vi-VN" altLang="ja-JP" dirty="0" err="1"/>
              <a:t>hạt</a:t>
            </a:r>
            <a:r>
              <a:rPr lang="vi-VN" altLang="ja-JP" dirty="0"/>
              <a:t> như </a:t>
            </a:r>
            <a:r>
              <a:rPr lang="vi-VN" altLang="ja-JP" dirty="0" err="1"/>
              <a:t>hạt</a:t>
            </a:r>
            <a:r>
              <a:rPr lang="vi-VN" altLang="ja-JP" dirty="0"/>
              <a:t> </a:t>
            </a:r>
            <a:r>
              <a:rPr lang="vi-VN" altLang="ja-JP" dirty="0" err="1"/>
              <a:t>hướng</a:t>
            </a:r>
            <a:r>
              <a:rPr lang="vi-VN" altLang="ja-JP" dirty="0"/>
              <a:t> dương, </a:t>
            </a:r>
            <a:r>
              <a:rPr lang="vi-VN" altLang="ja-JP" dirty="0" err="1"/>
              <a:t>các</a:t>
            </a:r>
            <a:r>
              <a:rPr lang="vi-VN" altLang="ja-JP" dirty="0"/>
              <a:t> </a:t>
            </a:r>
            <a:r>
              <a:rPr lang="vi-VN" altLang="ja-JP" dirty="0" err="1"/>
              <a:t>sản</a:t>
            </a:r>
            <a:r>
              <a:rPr lang="vi-VN" altLang="ja-JP" dirty="0"/>
              <a:t> </a:t>
            </a:r>
            <a:r>
              <a:rPr lang="vi-VN" altLang="ja-JP" dirty="0" err="1"/>
              <a:t>phẩm</a:t>
            </a:r>
            <a:r>
              <a:rPr lang="vi-VN" altLang="ja-JP" dirty="0"/>
              <a:t> </a:t>
            </a:r>
            <a:r>
              <a:rPr lang="vi-VN" altLang="ja-JP" dirty="0" err="1"/>
              <a:t>từ</a:t>
            </a:r>
            <a:r>
              <a:rPr lang="vi-VN" altLang="ja-JP" dirty="0"/>
              <a:t> </a:t>
            </a:r>
            <a:r>
              <a:rPr lang="vi-VN" altLang="ja-JP" dirty="0" err="1"/>
              <a:t>đậu</a:t>
            </a:r>
            <a:r>
              <a:rPr lang="vi-VN" altLang="ja-JP" dirty="0"/>
              <a:t> </a:t>
            </a:r>
            <a:r>
              <a:rPr lang="vi-VN" altLang="ja-JP" dirty="0" err="1"/>
              <a:t>nành</a:t>
            </a:r>
            <a:r>
              <a:rPr lang="vi-VN" altLang="ja-JP" dirty="0"/>
              <a:t>, </a:t>
            </a:r>
            <a:r>
              <a:rPr lang="vi-VN" altLang="ja-JP" dirty="0" err="1"/>
              <a:t>lúa</a:t>
            </a:r>
            <a:r>
              <a:rPr lang="vi-VN" altLang="ja-JP" dirty="0"/>
              <a:t> </a:t>
            </a:r>
            <a:r>
              <a:rPr lang="vi-VN" altLang="ja-JP" dirty="0" err="1"/>
              <a:t>mì</a:t>
            </a:r>
            <a:r>
              <a:rPr lang="vi-VN" altLang="ja-JP" dirty="0"/>
              <a:t>, </a:t>
            </a:r>
            <a:r>
              <a:rPr lang="vi-VN" altLang="ja-JP" dirty="0" err="1"/>
              <a:t>giá</a:t>
            </a:r>
            <a:r>
              <a:rPr lang="vi-VN" altLang="ja-JP" dirty="0"/>
              <a:t> </a:t>
            </a:r>
            <a:r>
              <a:rPr lang="vi-VN" altLang="ja-JP" dirty="0" err="1"/>
              <a:t>đỗ</a:t>
            </a:r>
            <a:r>
              <a:rPr lang="vi-VN" altLang="ja-JP" dirty="0"/>
              <a:t>, rau </a:t>
            </a:r>
            <a:r>
              <a:rPr lang="vi-VN" altLang="ja-JP" dirty="0" err="1"/>
              <a:t>mầm</a:t>
            </a:r>
            <a:r>
              <a:rPr lang="vi-VN" altLang="ja-JP" dirty="0"/>
              <a:t>, rau chân </a:t>
            </a:r>
            <a:r>
              <a:rPr lang="vi-VN" altLang="ja-JP" dirty="0" err="1"/>
              <a:t>vịt</a:t>
            </a:r>
            <a:r>
              <a:rPr lang="vi-VN" altLang="ja-JP" dirty="0"/>
              <a:t>.....</a:t>
            </a:r>
            <a:endParaRPr lang="ja-JP" altLang="ja-JP" dirty="0"/>
          </a:p>
          <a:p>
            <a:endParaRPr kumimoji="1" lang="ja-JP" altLang="en-US" dirty="0"/>
          </a:p>
        </p:txBody>
      </p:sp>
    </p:spTree>
    <p:extLst>
      <p:ext uri="{BB962C8B-B14F-4D97-AF65-F5344CB8AC3E}">
        <p14:creationId xmlns:p14="http://schemas.microsoft.com/office/powerpoint/2010/main" xmlns="" val="4012085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CCA7AE-8AE2-4460-8139-A4D17B689CB2}"/>
              </a:ext>
            </a:extLst>
          </p:cNvPr>
          <p:cNvSpPr>
            <a:spLocks noGrp="1"/>
          </p:cNvSpPr>
          <p:nvPr>
            <p:ph type="title"/>
          </p:nvPr>
        </p:nvSpPr>
        <p:spPr>
          <a:xfrm>
            <a:off x="446773" y="304800"/>
            <a:ext cx="8229600" cy="1143000"/>
          </a:xfrm>
        </p:spPr>
        <p:txBody>
          <a:bodyPr/>
          <a:lstStyle/>
          <a:p>
            <a:r>
              <a:rPr kumimoji="1" lang="en-US" altLang="ja-JP" b="1" dirty="0" err="1">
                <a:solidFill>
                  <a:srgbClr val="FF0000"/>
                </a:solidFill>
              </a:rPr>
              <a:t>Selen</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5F2CB297-2F7B-45FE-B4D5-00440E7ABBFB}"/>
              </a:ext>
            </a:extLst>
          </p:cNvPr>
          <p:cNvSpPr>
            <a:spLocks noGrp="1"/>
          </p:cNvSpPr>
          <p:nvPr>
            <p:ph idx="1"/>
          </p:nvPr>
        </p:nvSpPr>
        <p:spPr/>
        <p:txBody>
          <a:bodyPr/>
          <a:lstStyle/>
          <a:p>
            <a:r>
              <a:rPr lang="vi-VN" altLang="ja-JP" dirty="0" err="1"/>
              <a:t>Selen</a:t>
            </a:r>
            <a:r>
              <a:rPr lang="vi-VN" altLang="ja-JP" dirty="0"/>
              <a:t>: nguyên </a:t>
            </a:r>
            <a:r>
              <a:rPr lang="vi-VN" altLang="ja-JP" dirty="0" err="1"/>
              <a:t>tố</a:t>
            </a:r>
            <a:r>
              <a:rPr lang="vi-VN" altLang="ja-JP" dirty="0"/>
              <a:t> vi </a:t>
            </a:r>
            <a:r>
              <a:rPr lang="vi-VN" altLang="ja-JP" dirty="0" err="1"/>
              <a:t>lượng</a:t>
            </a:r>
            <a:r>
              <a:rPr lang="vi-VN" altLang="ja-JP" dirty="0"/>
              <a:t> </a:t>
            </a:r>
            <a:r>
              <a:rPr lang="vi-VN" altLang="ja-JP" dirty="0" err="1"/>
              <a:t>selen</a:t>
            </a:r>
            <a:r>
              <a:rPr lang="vi-VN" altLang="ja-JP" dirty="0"/>
              <a:t> </a:t>
            </a:r>
            <a:r>
              <a:rPr lang="vi-VN" altLang="ja-JP" dirty="0" err="1"/>
              <a:t>là</a:t>
            </a:r>
            <a:r>
              <a:rPr lang="vi-VN" altLang="ja-JP" dirty="0"/>
              <a:t> </a:t>
            </a:r>
            <a:r>
              <a:rPr lang="vi-VN" altLang="ja-JP" dirty="0" err="1"/>
              <a:t>một</a:t>
            </a:r>
            <a:r>
              <a:rPr lang="vi-VN" altLang="ja-JP" dirty="0"/>
              <a:t> </a:t>
            </a:r>
            <a:r>
              <a:rPr lang="vi-VN" altLang="ja-JP" dirty="0" err="1"/>
              <a:t>chất</a:t>
            </a:r>
            <a:r>
              <a:rPr lang="vi-VN" altLang="ja-JP" dirty="0"/>
              <a:t> </a:t>
            </a:r>
            <a:r>
              <a:rPr lang="vi-VN" altLang="ja-JP" dirty="0" err="1"/>
              <a:t>chống</a:t>
            </a:r>
            <a:r>
              <a:rPr lang="vi-VN" altLang="ja-JP" dirty="0"/>
              <a:t> </a:t>
            </a:r>
            <a:r>
              <a:rPr lang="vi-VN" altLang="ja-JP" dirty="0" err="1"/>
              <a:t>oxy</a:t>
            </a:r>
            <a:r>
              <a:rPr lang="vi-VN" altLang="ja-JP" dirty="0"/>
              <a:t> </a:t>
            </a:r>
            <a:r>
              <a:rPr lang="vi-VN" altLang="ja-JP" dirty="0" err="1"/>
              <a:t>hóa</a:t>
            </a:r>
            <a:r>
              <a:rPr lang="vi-VN" altLang="ja-JP" dirty="0"/>
              <a:t> </a:t>
            </a:r>
            <a:r>
              <a:rPr lang="vi-VN" altLang="ja-JP" dirty="0" err="1"/>
              <a:t>mạnh</a:t>
            </a:r>
            <a:r>
              <a:rPr lang="vi-VN" altLang="ja-JP" dirty="0"/>
              <a:t>. </a:t>
            </a:r>
            <a:r>
              <a:rPr lang="vi-VN" altLang="ja-JP" dirty="0" err="1"/>
              <a:t>Đủ</a:t>
            </a:r>
            <a:r>
              <a:rPr lang="vi-VN" altLang="ja-JP" dirty="0"/>
              <a:t> </a:t>
            </a:r>
            <a:r>
              <a:rPr lang="vi-VN" altLang="ja-JP" dirty="0" err="1"/>
              <a:t>lượng</a:t>
            </a:r>
            <a:r>
              <a:rPr lang="vi-VN" altLang="ja-JP" dirty="0"/>
              <a:t> </a:t>
            </a:r>
            <a:r>
              <a:rPr lang="vi-VN" altLang="ja-JP" dirty="0" err="1"/>
              <a:t>selen</a:t>
            </a:r>
            <a:r>
              <a:rPr lang="vi-VN" altLang="ja-JP" dirty="0"/>
              <a:t> </a:t>
            </a:r>
            <a:r>
              <a:rPr lang="vi-VN" altLang="ja-JP" dirty="0" err="1"/>
              <a:t>sẽ</a:t>
            </a:r>
            <a:r>
              <a:rPr lang="vi-VN" altLang="ja-JP" dirty="0"/>
              <a:t> </a:t>
            </a:r>
            <a:r>
              <a:rPr lang="vi-VN" altLang="ja-JP" dirty="0" err="1"/>
              <a:t>giúp</a:t>
            </a:r>
            <a:r>
              <a:rPr lang="vi-VN" altLang="ja-JP" dirty="0"/>
              <a:t> tăng </a:t>
            </a:r>
            <a:r>
              <a:rPr lang="vi-VN" altLang="ja-JP" dirty="0" err="1"/>
              <a:t>cường</a:t>
            </a:r>
            <a:r>
              <a:rPr lang="vi-VN" altLang="ja-JP" dirty="0"/>
              <a:t> </a:t>
            </a:r>
            <a:r>
              <a:rPr lang="vi-VN" altLang="ja-JP" dirty="0" err="1"/>
              <a:t>khả</a:t>
            </a:r>
            <a:r>
              <a:rPr lang="vi-VN" altLang="ja-JP" dirty="0"/>
              <a:t> năng </a:t>
            </a:r>
            <a:r>
              <a:rPr lang="vi-VN" altLang="ja-JP" dirty="0" err="1"/>
              <a:t>chống</a:t>
            </a:r>
            <a:r>
              <a:rPr lang="vi-VN" altLang="ja-JP" dirty="0"/>
              <a:t> </a:t>
            </a:r>
            <a:r>
              <a:rPr lang="vi-VN" altLang="ja-JP" dirty="0" err="1"/>
              <a:t>nhiễm</a:t>
            </a:r>
            <a:r>
              <a:rPr lang="vi-VN" altLang="ja-JP" dirty="0"/>
              <a:t> </a:t>
            </a:r>
            <a:r>
              <a:rPr lang="vi-VN" altLang="ja-JP" dirty="0" err="1"/>
              <a:t>trùng</a:t>
            </a:r>
            <a:r>
              <a:rPr lang="vi-VN" altLang="ja-JP" dirty="0"/>
              <a:t> cho cơ </a:t>
            </a:r>
            <a:r>
              <a:rPr lang="vi-VN" altLang="ja-JP" dirty="0" err="1"/>
              <a:t>thể</a:t>
            </a:r>
            <a:r>
              <a:rPr lang="vi-VN" altLang="ja-JP" dirty="0"/>
              <a:t>. </a:t>
            </a:r>
            <a:endParaRPr lang="en-US" altLang="ja-JP" dirty="0"/>
          </a:p>
          <a:p>
            <a:r>
              <a:rPr lang="vi-VN" altLang="ja-JP" dirty="0" err="1"/>
              <a:t>Nguồn</a:t>
            </a:r>
            <a:r>
              <a:rPr lang="vi-VN" altLang="ja-JP" dirty="0"/>
              <a:t> cung </a:t>
            </a:r>
            <a:r>
              <a:rPr lang="vi-VN" altLang="ja-JP" dirty="0" err="1"/>
              <a:t>cấp</a:t>
            </a:r>
            <a:r>
              <a:rPr lang="vi-VN" altLang="ja-JP" dirty="0"/>
              <a:t> </a:t>
            </a:r>
            <a:r>
              <a:rPr lang="vi-VN" altLang="ja-JP" dirty="0" err="1"/>
              <a:t>selen</a:t>
            </a:r>
            <a:r>
              <a:rPr lang="vi-VN" altLang="ja-JP" dirty="0"/>
              <a:t> </a:t>
            </a:r>
            <a:r>
              <a:rPr lang="vi-VN" altLang="ja-JP" dirty="0" err="1"/>
              <a:t>là</a:t>
            </a:r>
            <a:r>
              <a:rPr lang="vi-VN" altLang="ja-JP" dirty="0"/>
              <a:t> </a:t>
            </a:r>
            <a:r>
              <a:rPr lang="vi-VN" altLang="ja-JP" dirty="0" err="1"/>
              <a:t>các</a:t>
            </a:r>
            <a:r>
              <a:rPr lang="vi-VN" altLang="ja-JP" dirty="0"/>
              <a:t> </a:t>
            </a:r>
            <a:r>
              <a:rPr lang="vi-VN" altLang="ja-JP" dirty="0" err="1"/>
              <a:t>loại</a:t>
            </a:r>
            <a:r>
              <a:rPr lang="vi-VN" altLang="ja-JP" dirty="0"/>
              <a:t> </a:t>
            </a:r>
            <a:r>
              <a:rPr lang="vi-VN" altLang="ja-JP" dirty="0" err="1"/>
              <a:t>thực</a:t>
            </a:r>
            <a:r>
              <a:rPr lang="vi-VN" altLang="ja-JP" dirty="0"/>
              <a:t> </a:t>
            </a:r>
            <a:r>
              <a:rPr lang="vi-VN" altLang="ja-JP" dirty="0" err="1"/>
              <a:t>phẩm</a:t>
            </a:r>
            <a:r>
              <a:rPr lang="vi-VN" altLang="ja-JP" dirty="0"/>
              <a:t> như </a:t>
            </a:r>
            <a:r>
              <a:rPr lang="vi-VN" altLang="ja-JP" dirty="0" err="1"/>
              <a:t>gạo</a:t>
            </a:r>
            <a:r>
              <a:rPr lang="vi-VN" altLang="ja-JP" dirty="0"/>
              <a:t> </a:t>
            </a:r>
            <a:r>
              <a:rPr lang="vi-VN" altLang="ja-JP" dirty="0" err="1"/>
              <a:t>lứt</a:t>
            </a:r>
            <a:r>
              <a:rPr lang="vi-VN" altLang="ja-JP" dirty="0"/>
              <a:t>, </a:t>
            </a:r>
            <a:r>
              <a:rPr lang="vi-VN" altLang="ja-JP" dirty="0" err="1"/>
              <a:t>gạo</a:t>
            </a:r>
            <a:r>
              <a:rPr lang="vi-VN" altLang="ja-JP" dirty="0"/>
              <a:t> </a:t>
            </a:r>
            <a:r>
              <a:rPr lang="vi-VN" altLang="ja-JP" dirty="0" err="1"/>
              <a:t>lật</a:t>
            </a:r>
            <a:r>
              <a:rPr lang="vi-VN" altLang="ja-JP" dirty="0"/>
              <a:t> </a:t>
            </a:r>
            <a:r>
              <a:rPr lang="vi-VN" altLang="ja-JP" dirty="0" err="1"/>
              <a:t>nảy</a:t>
            </a:r>
            <a:r>
              <a:rPr lang="vi-VN" altLang="ja-JP" dirty="0"/>
              <a:t> </a:t>
            </a:r>
            <a:r>
              <a:rPr lang="vi-VN" altLang="ja-JP" dirty="0" err="1"/>
              <a:t>mầm</a:t>
            </a:r>
            <a:r>
              <a:rPr lang="vi-VN" altLang="ja-JP" dirty="0"/>
              <a:t>, </a:t>
            </a:r>
            <a:r>
              <a:rPr lang="vi-VN" altLang="ja-JP" dirty="0" err="1"/>
              <a:t>gạo</a:t>
            </a:r>
            <a:r>
              <a:rPr lang="vi-VN" altLang="ja-JP" dirty="0"/>
              <a:t> </a:t>
            </a:r>
            <a:r>
              <a:rPr lang="vi-VN" altLang="ja-JP" dirty="0" err="1"/>
              <a:t>mầm</a:t>
            </a:r>
            <a:r>
              <a:rPr lang="vi-VN" altLang="ja-JP" dirty="0"/>
              <a:t>, </a:t>
            </a:r>
            <a:r>
              <a:rPr lang="vi-VN" altLang="ja-JP" dirty="0" err="1"/>
              <a:t>cá</a:t>
            </a:r>
            <a:r>
              <a:rPr lang="vi-VN" altLang="ja-JP" dirty="0"/>
              <a:t>, tôm, rong </a:t>
            </a:r>
            <a:r>
              <a:rPr lang="vi-VN" altLang="ja-JP" dirty="0" err="1"/>
              <a:t>biển</a:t>
            </a:r>
            <a:r>
              <a:rPr lang="vi-VN" altLang="ja-JP" dirty="0"/>
              <a:t>…</a:t>
            </a:r>
            <a:endParaRPr lang="ja-JP" altLang="ja-JP" dirty="0"/>
          </a:p>
          <a:p>
            <a:endParaRPr kumimoji="1" lang="ja-JP" altLang="en-US" dirty="0"/>
          </a:p>
        </p:txBody>
      </p:sp>
    </p:spTree>
    <p:extLst>
      <p:ext uri="{BB962C8B-B14F-4D97-AF65-F5344CB8AC3E}">
        <p14:creationId xmlns:p14="http://schemas.microsoft.com/office/powerpoint/2010/main" xmlns="" val="38744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BE137-9A56-465A-84BE-7E12A1FA0672}"/>
              </a:ext>
            </a:extLst>
          </p:cNvPr>
          <p:cNvSpPr>
            <a:spLocks noGrp="1"/>
          </p:cNvSpPr>
          <p:nvPr>
            <p:ph type="title"/>
          </p:nvPr>
        </p:nvSpPr>
        <p:spPr/>
        <p:txBody>
          <a:bodyPr/>
          <a:lstStyle/>
          <a:p>
            <a:r>
              <a:rPr kumimoji="1" lang="en-US" altLang="ja-JP" b="1" dirty="0" err="1">
                <a:solidFill>
                  <a:srgbClr val="FF0000"/>
                </a:solidFill>
              </a:rPr>
              <a:t>Sắt</a:t>
            </a:r>
            <a:r>
              <a:rPr kumimoji="1" lang="en-US" altLang="ja-JP" b="1" dirty="0">
                <a:solidFill>
                  <a:srgbClr val="FF0000"/>
                </a:solidFill>
              </a:rPr>
              <a:t> </a:t>
            </a:r>
            <a:r>
              <a:rPr kumimoji="1" lang="en-US" altLang="ja-JP" b="1" dirty="0" err="1">
                <a:solidFill>
                  <a:srgbClr val="FF0000"/>
                </a:solidFill>
              </a:rPr>
              <a:t>và</a:t>
            </a:r>
            <a:r>
              <a:rPr kumimoji="1" lang="en-US" altLang="ja-JP" b="1" dirty="0">
                <a:solidFill>
                  <a:srgbClr val="FF0000"/>
                </a:solidFill>
              </a:rPr>
              <a:t> </a:t>
            </a:r>
            <a:r>
              <a:rPr kumimoji="1" lang="en-US" altLang="ja-JP" b="1" dirty="0" err="1">
                <a:solidFill>
                  <a:srgbClr val="FF0000"/>
                </a:solidFill>
              </a:rPr>
              <a:t>kẽm</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86E8F7B4-4741-4C6A-83ED-787B353D2C20}"/>
              </a:ext>
            </a:extLst>
          </p:cNvPr>
          <p:cNvSpPr>
            <a:spLocks noGrp="1"/>
          </p:cNvSpPr>
          <p:nvPr>
            <p:ph idx="1"/>
          </p:nvPr>
        </p:nvSpPr>
        <p:spPr/>
        <p:txBody>
          <a:bodyPr/>
          <a:lstStyle/>
          <a:p>
            <a:r>
              <a:rPr lang="en-US" altLang="ja-JP" dirty="0"/>
              <a:t>S</a:t>
            </a:r>
            <a:r>
              <a:rPr lang="vi-VN" altLang="ja-JP" dirty="0" err="1"/>
              <a:t>ắt</a:t>
            </a:r>
            <a:r>
              <a:rPr lang="vi-VN" altLang="ja-JP" dirty="0"/>
              <a:t> </a:t>
            </a:r>
            <a:r>
              <a:rPr lang="vi-VN" altLang="ja-JP" dirty="0" err="1"/>
              <a:t>và</a:t>
            </a:r>
            <a:r>
              <a:rPr lang="vi-VN" altLang="ja-JP" dirty="0"/>
              <a:t> </a:t>
            </a:r>
            <a:r>
              <a:rPr lang="vi-VN" altLang="ja-JP" dirty="0" err="1"/>
              <a:t>kẽm</a:t>
            </a:r>
            <a:r>
              <a:rPr lang="vi-VN" altLang="ja-JP" dirty="0"/>
              <a:t> </a:t>
            </a:r>
            <a:r>
              <a:rPr lang="vi-VN" altLang="ja-JP" dirty="0" err="1"/>
              <a:t>giúp</a:t>
            </a:r>
            <a:r>
              <a:rPr lang="vi-VN" altLang="ja-JP" dirty="0"/>
              <a:t> duy </a:t>
            </a:r>
            <a:r>
              <a:rPr lang="vi-VN" altLang="ja-JP" dirty="0" err="1"/>
              <a:t>trì</a:t>
            </a:r>
            <a:r>
              <a:rPr lang="vi-VN" altLang="ja-JP" dirty="0"/>
              <a:t> </a:t>
            </a:r>
            <a:r>
              <a:rPr lang="vi-VN" altLang="ja-JP" dirty="0" err="1"/>
              <a:t>hoạt</a:t>
            </a:r>
            <a:r>
              <a:rPr lang="vi-VN" altLang="ja-JP" dirty="0"/>
              <a:t> </a:t>
            </a:r>
            <a:r>
              <a:rPr lang="vi-VN" altLang="ja-JP" dirty="0" err="1"/>
              <a:t>động</a:t>
            </a:r>
            <a:r>
              <a:rPr lang="vi-VN" altLang="ja-JP" dirty="0"/>
              <a:t> </a:t>
            </a:r>
            <a:r>
              <a:rPr lang="vi-VN" altLang="ja-JP" dirty="0" err="1"/>
              <a:t>bình</a:t>
            </a:r>
            <a:r>
              <a:rPr lang="vi-VN" altLang="ja-JP" dirty="0"/>
              <a:t> </a:t>
            </a:r>
            <a:r>
              <a:rPr lang="vi-VN" altLang="ja-JP" dirty="0" err="1"/>
              <a:t>thường</a:t>
            </a:r>
            <a:r>
              <a:rPr lang="vi-VN" altLang="ja-JP" dirty="0"/>
              <a:t> </a:t>
            </a:r>
            <a:r>
              <a:rPr lang="vi-VN" altLang="ja-JP" dirty="0" err="1"/>
              <a:t>của</a:t>
            </a:r>
            <a:r>
              <a:rPr lang="vi-VN" altLang="ja-JP" dirty="0"/>
              <a:t> </a:t>
            </a:r>
            <a:r>
              <a:rPr lang="vi-VN" altLang="ja-JP" dirty="0" err="1"/>
              <a:t>hệ</a:t>
            </a:r>
            <a:r>
              <a:rPr lang="vi-VN" altLang="ja-JP" dirty="0"/>
              <a:t> </a:t>
            </a:r>
            <a:r>
              <a:rPr lang="vi-VN" altLang="ja-JP" dirty="0" err="1"/>
              <a:t>thống</a:t>
            </a:r>
            <a:r>
              <a:rPr lang="vi-VN" altLang="ja-JP" dirty="0"/>
              <a:t> </a:t>
            </a:r>
            <a:r>
              <a:rPr lang="vi-VN" altLang="ja-JP" dirty="0" err="1"/>
              <a:t>miễn</a:t>
            </a:r>
            <a:r>
              <a:rPr lang="vi-VN" altLang="ja-JP" dirty="0"/>
              <a:t> </a:t>
            </a:r>
            <a:r>
              <a:rPr lang="vi-VN" altLang="ja-JP" dirty="0" err="1"/>
              <a:t>dịch</a:t>
            </a:r>
            <a:r>
              <a:rPr lang="vi-VN" altLang="ja-JP" dirty="0"/>
              <a:t>. </a:t>
            </a:r>
            <a:endParaRPr lang="en-US" altLang="ja-JP" dirty="0"/>
          </a:p>
          <a:p>
            <a:r>
              <a:rPr lang="vi-VN" altLang="ja-JP" dirty="0" err="1"/>
              <a:t>Các</a:t>
            </a:r>
            <a:r>
              <a:rPr lang="vi-VN" altLang="ja-JP" dirty="0"/>
              <a:t> </a:t>
            </a:r>
            <a:r>
              <a:rPr lang="vi-VN" altLang="ja-JP" dirty="0" err="1"/>
              <a:t>loại</a:t>
            </a:r>
            <a:r>
              <a:rPr lang="vi-VN" altLang="ja-JP" dirty="0"/>
              <a:t> </a:t>
            </a:r>
            <a:r>
              <a:rPr lang="vi-VN" altLang="ja-JP" dirty="0" err="1"/>
              <a:t>thịt</a:t>
            </a:r>
            <a:r>
              <a:rPr lang="vi-VN" altLang="ja-JP" dirty="0"/>
              <a:t> gia </a:t>
            </a:r>
            <a:r>
              <a:rPr lang="vi-VN" altLang="ja-JP" dirty="0" err="1"/>
              <a:t>cầm</a:t>
            </a:r>
            <a:r>
              <a:rPr lang="vi-VN" altLang="ja-JP" dirty="0"/>
              <a:t> (</a:t>
            </a:r>
            <a:r>
              <a:rPr lang="vi-VN" altLang="ja-JP" dirty="0" err="1"/>
              <a:t>gà</a:t>
            </a:r>
            <a:r>
              <a:rPr lang="vi-VN" altLang="ja-JP" dirty="0"/>
              <a:t>...) </a:t>
            </a:r>
            <a:r>
              <a:rPr lang="vi-VN" altLang="ja-JP" dirty="0" err="1"/>
              <a:t>và</a:t>
            </a:r>
            <a:r>
              <a:rPr lang="vi-VN" altLang="ja-JP" dirty="0"/>
              <a:t> </a:t>
            </a:r>
            <a:r>
              <a:rPr lang="vi-VN" altLang="ja-JP" dirty="0" err="1"/>
              <a:t>các</a:t>
            </a:r>
            <a:r>
              <a:rPr lang="vi-VN" altLang="ja-JP" dirty="0"/>
              <a:t> </a:t>
            </a:r>
            <a:r>
              <a:rPr lang="vi-VN" altLang="ja-JP" dirty="0" err="1"/>
              <a:t>loại</a:t>
            </a:r>
            <a:r>
              <a:rPr lang="vi-VN" altLang="ja-JP" dirty="0"/>
              <a:t> </a:t>
            </a:r>
            <a:r>
              <a:rPr lang="vi-VN" altLang="ja-JP" dirty="0" err="1"/>
              <a:t>động</a:t>
            </a:r>
            <a:r>
              <a:rPr lang="vi-VN" altLang="ja-JP" dirty="0"/>
              <a:t> </a:t>
            </a:r>
            <a:r>
              <a:rPr lang="vi-VN" altLang="ja-JP" dirty="0" err="1"/>
              <a:t>vật</a:t>
            </a:r>
            <a:r>
              <a:rPr lang="vi-VN" altLang="ja-JP" dirty="0"/>
              <a:t> </a:t>
            </a:r>
            <a:r>
              <a:rPr lang="vi-VN" altLang="ja-JP" dirty="0" err="1"/>
              <a:t>có</a:t>
            </a:r>
            <a:r>
              <a:rPr lang="vi-VN" altLang="ja-JP" dirty="0"/>
              <a:t> </a:t>
            </a:r>
            <a:r>
              <a:rPr lang="vi-VN" altLang="ja-JP" dirty="0" err="1"/>
              <a:t>vỏ</a:t>
            </a:r>
            <a:r>
              <a:rPr lang="vi-VN" altLang="ja-JP" dirty="0"/>
              <a:t> </a:t>
            </a:r>
            <a:r>
              <a:rPr lang="vi-VN" altLang="ja-JP" dirty="0" err="1"/>
              <a:t>và</a:t>
            </a:r>
            <a:r>
              <a:rPr lang="vi-VN" altLang="ja-JP" dirty="0"/>
              <a:t> </a:t>
            </a:r>
            <a:r>
              <a:rPr lang="vi-VN" altLang="ja-JP" dirty="0" err="1"/>
              <a:t>hải</a:t>
            </a:r>
            <a:r>
              <a:rPr lang="vi-VN" altLang="ja-JP" dirty="0"/>
              <a:t> </a:t>
            </a:r>
            <a:r>
              <a:rPr lang="vi-VN" altLang="ja-JP" dirty="0" err="1"/>
              <a:t>sản</a:t>
            </a:r>
            <a:r>
              <a:rPr lang="vi-VN" altLang="ja-JP" dirty="0"/>
              <a:t> như: </a:t>
            </a:r>
            <a:r>
              <a:rPr lang="vi-VN" altLang="ja-JP" dirty="0" err="1"/>
              <a:t>hàu</a:t>
            </a:r>
            <a:r>
              <a:rPr lang="vi-VN" altLang="ja-JP" dirty="0"/>
              <a:t>, cua, </a:t>
            </a:r>
            <a:r>
              <a:rPr lang="vi-VN" altLang="ja-JP" dirty="0" err="1"/>
              <a:t>sò</a:t>
            </a:r>
            <a:r>
              <a:rPr lang="vi-VN" altLang="ja-JP" dirty="0"/>
              <a:t>... </a:t>
            </a:r>
            <a:r>
              <a:rPr lang="vi-VN" altLang="ja-JP" dirty="0" err="1"/>
              <a:t>là</a:t>
            </a:r>
            <a:r>
              <a:rPr lang="vi-VN" altLang="ja-JP" dirty="0"/>
              <a:t> </a:t>
            </a:r>
            <a:r>
              <a:rPr lang="vi-VN" altLang="ja-JP" dirty="0" err="1"/>
              <a:t>nguồn</a:t>
            </a:r>
            <a:r>
              <a:rPr lang="vi-VN" altLang="ja-JP" dirty="0"/>
              <a:t> cung </a:t>
            </a:r>
            <a:r>
              <a:rPr lang="vi-VN" altLang="ja-JP" dirty="0" err="1"/>
              <a:t>cấp</a:t>
            </a:r>
            <a:r>
              <a:rPr lang="vi-VN" altLang="ja-JP" dirty="0"/>
              <a:t> </a:t>
            </a:r>
            <a:r>
              <a:rPr lang="vi-VN" altLang="ja-JP" dirty="0" err="1"/>
              <a:t>kẽm</a:t>
            </a:r>
            <a:r>
              <a:rPr lang="vi-VN" altLang="ja-JP" dirty="0"/>
              <a:t> vô </a:t>
            </a:r>
            <a:r>
              <a:rPr lang="vi-VN" altLang="ja-JP" dirty="0" err="1"/>
              <a:t>cùng</a:t>
            </a:r>
            <a:r>
              <a:rPr lang="vi-VN" altLang="ja-JP" dirty="0"/>
              <a:t> phong </a:t>
            </a:r>
            <a:r>
              <a:rPr lang="vi-VN" altLang="ja-JP" dirty="0" err="1"/>
              <a:t>phú</a:t>
            </a:r>
            <a:r>
              <a:rPr lang="vi-VN" altLang="ja-JP" dirty="0"/>
              <a:t>.</a:t>
            </a:r>
            <a:endParaRPr lang="en-US" altLang="ja-JP" dirty="0"/>
          </a:p>
          <a:p>
            <a:r>
              <a:rPr lang="en-US" altLang="ja-JP" dirty="0"/>
              <a:t>G</a:t>
            </a:r>
            <a:r>
              <a:rPr lang="vi-VN" altLang="ja-JP" dirty="0"/>
              <a:t>an </a:t>
            </a:r>
            <a:r>
              <a:rPr lang="vi-VN" altLang="ja-JP" dirty="0" err="1"/>
              <a:t>động</a:t>
            </a:r>
            <a:r>
              <a:rPr lang="vi-VN" altLang="ja-JP" dirty="0"/>
              <a:t> </a:t>
            </a:r>
            <a:r>
              <a:rPr lang="vi-VN" altLang="ja-JP" dirty="0" err="1"/>
              <a:t>vật</a:t>
            </a:r>
            <a:r>
              <a:rPr lang="vi-VN" altLang="ja-JP" dirty="0"/>
              <a:t> </a:t>
            </a:r>
            <a:r>
              <a:rPr lang="vi-VN" altLang="ja-JP" dirty="0" err="1"/>
              <a:t>và</a:t>
            </a:r>
            <a:r>
              <a:rPr lang="vi-VN" altLang="ja-JP" dirty="0"/>
              <a:t> </a:t>
            </a:r>
            <a:r>
              <a:rPr lang="vi-VN" altLang="ja-JP" dirty="0" err="1"/>
              <a:t>thịt</a:t>
            </a:r>
            <a:r>
              <a:rPr lang="vi-VN" altLang="ja-JP" dirty="0"/>
              <a:t> </a:t>
            </a:r>
            <a:r>
              <a:rPr lang="vi-VN" altLang="ja-JP" dirty="0" err="1"/>
              <a:t>nạc</a:t>
            </a:r>
            <a:r>
              <a:rPr lang="vi-VN" altLang="ja-JP" dirty="0"/>
              <a:t> </a:t>
            </a:r>
            <a:r>
              <a:rPr lang="vi-VN" altLang="ja-JP" dirty="0" err="1"/>
              <a:t>cũng</a:t>
            </a:r>
            <a:r>
              <a:rPr lang="vi-VN" altLang="ja-JP" dirty="0"/>
              <a:t> </a:t>
            </a:r>
            <a:r>
              <a:rPr lang="vi-VN" altLang="ja-JP" dirty="0" err="1"/>
              <a:t>rất</a:t>
            </a:r>
            <a:r>
              <a:rPr lang="vi-VN" altLang="ja-JP" dirty="0"/>
              <a:t> </a:t>
            </a:r>
            <a:r>
              <a:rPr lang="vi-VN" altLang="ja-JP" dirty="0" err="1"/>
              <a:t>giàu</a:t>
            </a:r>
            <a:r>
              <a:rPr lang="vi-VN" altLang="ja-JP" dirty="0"/>
              <a:t> </a:t>
            </a:r>
            <a:r>
              <a:rPr lang="vi-VN" altLang="ja-JP" dirty="0" err="1"/>
              <a:t>sắt</a:t>
            </a:r>
            <a:r>
              <a:rPr lang="vi-VN" altLang="ja-JP" dirty="0"/>
              <a:t>, cơ </a:t>
            </a:r>
            <a:r>
              <a:rPr lang="vi-VN" altLang="ja-JP" dirty="0" err="1"/>
              <a:t>thể</a:t>
            </a:r>
            <a:r>
              <a:rPr lang="vi-VN" altLang="ja-JP" dirty="0"/>
              <a:t> </a:t>
            </a:r>
            <a:r>
              <a:rPr lang="vi-VN" altLang="ja-JP" dirty="0" err="1"/>
              <a:t>có</a:t>
            </a:r>
            <a:r>
              <a:rPr lang="vi-VN" altLang="ja-JP" dirty="0"/>
              <a:t> </a:t>
            </a:r>
            <a:r>
              <a:rPr lang="vi-VN" altLang="ja-JP" dirty="0" err="1"/>
              <a:t>thể</a:t>
            </a:r>
            <a:r>
              <a:rPr lang="vi-VN" altLang="ja-JP" dirty="0"/>
              <a:t> </a:t>
            </a:r>
            <a:r>
              <a:rPr lang="vi-VN" altLang="ja-JP" dirty="0" err="1"/>
              <a:t>dễ</a:t>
            </a:r>
            <a:r>
              <a:rPr lang="vi-VN" altLang="ja-JP" dirty="0"/>
              <a:t> </a:t>
            </a:r>
            <a:r>
              <a:rPr lang="vi-VN" altLang="ja-JP" dirty="0" err="1"/>
              <a:t>dàng</a:t>
            </a:r>
            <a:r>
              <a:rPr lang="vi-VN" altLang="ja-JP" dirty="0"/>
              <a:t> </a:t>
            </a:r>
            <a:r>
              <a:rPr lang="vi-VN" altLang="ja-JP" dirty="0" err="1"/>
              <a:t>hấp</a:t>
            </a:r>
            <a:r>
              <a:rPr lang="vi-VN" altLang="ja-JP" dirty="0"/>
              <a:t> </a:t>
            </a:r>
            <a:r>
              <a:rPr lang="vi-VN" altLang="ja-JP" dirty="0" err="1"/>
              <a:t>thụ</a:t>
            </a:r>
            <a:r>
              <a:rPr lang="vi-VN" altLang="ja-JP" dirty="0"/>
              <a:t>.</a:t>
            </a:r>
            <a:endParaRPr kumimoji="1" lang="ja-JP" altLang="en-US" dirty="0"/>
          </a:p>
        </p:txBody>
      </p:sp>
    </p:spTree>
    <p:extLst>
      <p:ext uri="{BB962C8B-B14F-4D97-AF65-F5344CB8AC3E}">
        <p14:creationId xmlns:p14="http://schemas.microsoft.com/office/powerpoint/2010/main" xmlns="" val="661153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err="1">
                <a:solidFill>
                  <a:srgbClr val="FF0000"/>
                </a:solidFill>
              </a:rPr>
              <a:t>TÌNH</a:t>
            </a:r>
            <a:r>
              <a:rPr lang="en-US" sz="2600" b="1" dirty="0">
                <a:solidFill>
                  <a:srgbClr val="FF0000"/>
                </a:solidFill>
              </a:rPr>
              <a:t> </a:t>
            </a:r>
            <a:r>
              <a:rPr lang="en-US" sz="2600" b="1" dirty="0" err="1">
                <a:solidFill>
                  <a:srgbClr val="FF0000"/>
                </a:solidFill>
              </a:rPr>
              <a:t>HÌNH</a:t>
            </a:r>
            <a:r>
              <a:rPr lang="en-US" sz="2600" b="1" dirty="0">
                <a:solidFill>
                  <a:srgbClr val="FF0000"/>
                </a:solidFill>
              </a:rPr>
              <a:t> </a:t>
            </a:r>
            <a:r>
              <a:rPr lang="en-US" sz="2600" b="1" dirty="0" err="1">
                <a:solidFill>
                  <a:srgbClr val="FF0000"/>
                </a:solidFill>
              </a:rPr>
              <a:t>THIẾU</a:t>
            </a:r>
            <a:r>
              <a:rPr lang="en-US" sz="2600" b="1" dirty="0">
                <a:solidFill>
                  <a:srgbClr val="FF0000"/>
                </a:solidFill>
              </a:rPr>
              <a:t> </a:t>
            </a:r>
            <a:r>
              <a:rPr lang="en-US" sz="2600" b="1" dirty="0" err="1">
                <a:solidFill>
                  <a:srgbClr val="FF0000"/>
                </a:solidFill>
              </a:rPr>
              <a:t>MÁU</a:t>
            </a:r>
            <a:r>
              <a:rPr lang="en-US" sz="2600" b="1" dirty="0">
                <a:solidFill>
                  <a:srgbClr val="FF0000"/>
                </a:solidFill>
              </a:rPr>
              <a:t> </a:t>
            </a:r>
            <a:r>
              <a:rPr lang="en-US" sz="2600" b="1" dirty="0" err="1">
                <a:solidFill>
                  <a:srgbClr val="FF0000"/>
                </a:solidFill>
              </a:rPr>
              <a:t>CỦA</a:t>
            </a:r>
            <a:r>
              <a:rPr lang="en-US" sz="2600" b="1" dirty="0">
                <a:solidFill>
                  <a:srgbClr val="FF0000"/>
                </a:solidFill>
              </a:rPr>
              <a:t> </a:t>
            </a:r>
            <a:r>
              <a:rPr lang="en-US" sz="2600" b="1" dirty="0" err="1">
                <a:solidFill>
                  <a:srgbClr val="FF0000"/>
                </a:solidFill>
              </a:rPr>
              <a:t>TRẺ</a:t>
            </a:r>
            <a:r>
              <a:rPr lang="en-US" sz="2600" b="1" dirty="0">
                <a:solidFill>
                  <a:srgbClr val="FF0000"/>
                </a:solidFill>
              </a:rPr>
              <a:t> </a:t>
            </a:r>
            <a:r>
              <a:rPr lang="en-US" sz="2600" b="1" dirty="0" err="1">
                <a:solidFill>
                  <a:srgbClr val="FF0000"/>
                </a:solidFill>
              </a:rPr>
              <a:t>EM</a:t>
            </a:r>
            <a:r>
              <a:rPr lang="en-US" sz="2600" b="1" dirty="0">
                <a:solidFill>
                  <a:srgbClr val="FF0000"/>
                </a:solidFill>
              </a:rPr>
              <a:t> </a:t>
            </a:r>
            <a:r>
              <a:rPr lang="en-US" sz="2600" b="1" dirty="0" err="1">
                <a:solidFill>
                  <a:srgbClr val="FF0000"/>
                </a:solidFill>
              </a:rPr>
              <a:t>DƯỚI</a:t>
            </a:r>
            <a:r>
              <a:rPr lang="en-US" sz="2600" b="1" dirty="0">
                <a:solidFill>
                  <a:srgbClr val="FF0000"/>
                </a:solidFill>
              </a:rPr>
              <a:t> 5 </a:t>
            </a:r>
            <a:r>
              <a:rPr lang="en-US" sz="2600" b="1" dirty="0" err="1">
                <a:solidFill>
                  <a:srgbClr val="FF0000"/>
                </a:solidFill>
              </a:rPr>
              <a:t>TUỔI</a:t>
            </a:r>
            <a:r>
              <a:rPr lang="en-US" sz="2600" b="1" dirty="0">
                <a:solidFill>
                  <a:srgbClr val="FF0000"/>
                </a:solidFill>
              </a:rPr>
              <a:t/>
            </a:r>
            <a:br>
              <a:rPr lang="en-US" sz="2600" b="1" dirty="0">
                <a:solidFill>
                  <a:srgbClr val="FF0000"/>
                </a:solidFill>
              </a:rPr>
            </a:br>
            <a:r>
              <a:rPr lang="en-US" sz="2600" b="1" dirty="0">
                <a:solidFill>
                  <a:srgbClr val="FF0000"/>
                </a:solidFill>
              </a:rPr>
              <a:t>(</a:t>
            </a:r>
            <a:r>
              <a:rPr lang="en-US" sz="2600" b="1" dirty="0" err="1">
                <a:solidFill>
                  <a:srgbClr val="FF0000"/>
                </a:solidFill>
              </a:rPr>
              <a:t>Điều</a:t>
            </a:r>
            <a:r>
              <a:rPr lang="en-US" sz="2600" b="1" dirty="0">
                <a:solidFill>
                  <a:srgbClr val="FF0000"/>
                </a:solidFill>
              </a:rPr>
              <a:t> </a:t>
            </a:r>
            <a:r>
              <a:rPr lang="en-US" sz="2600" b="1" dirty="0" err="1">
                <a:solidFill>
                  <a:srgbClr val="FF0000"/>
                </a:solidFill>
              </a:rPr>
              <a:t>tra</a:t>
            </a:r>
            <a:r>
              <a:rPr lang="en-US" sz="2600" b="1" dirty="0">
                <a:solidFill>
                  <a:srgbClr val="FF0000"/>
                </a:solidFill>
              </a:rPr>
              <a:t> </a:t>
            </a:r>
            <a:r>
              <a:rPr lang="en-US" sz="2600" b="1" dirty="0" err="1">
                <a:solidFill>
                  <a:srgbClr val="FF0000"/>
                </a:solidFill>
              </a:rPr>
              <a:t>của</a:t>
            </a:r>
            <a:r>
              <a:rPr lang="en-US" sz="2600" b="1" dirty="0">
                <a:solidFill>
                  <a:srgbClr val="FF0000"/>
                </a:solidFill>
              </a:rPr>
              <a:t> </a:t>
            </a:r>
            <a:r>
              <a:rPr lang="en-US" sz="2600" b="1" dirty="0" err="1">
                <a:solidFill>
                  <a:srgbClr val="FF0000"/>
                </a:solidFill>
              </a:rPr>
              <a:t>VDD</a:t>
            </a:r>
            <a:r>
              <a:rPr lang="en-US" sz="2600" b="1" dirty="0">
                <a:solidFill>
                  <a:srgbClr val="FF0000"/>
                </a:solidFill>
              </a:rPr>
              <a:t> </a:t>
            </a:r>
            <a:r>
              <a:rPr lang="en-US" sz="2600" b="1" dirty="0" err="1">
                <a:solidFill>
                  <a:srgbClr val="FF0000"/>
                </a:solidFill>
              </a:rPr>
              <a:t>năm</a:t>
            </a:r>
            <a:r>
              <a:rPr lang="en-US" sz="2600" b="1" dirty="0">
                <a:solidFill>
                  <a:srgbClr val="FF0000"/>
                </a:solidFill>
              </a:rPr>
              <a:t> 2014-2015)</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B02390-45FE-4713-8731-288552FFCA78}"/>
              </a:ext>
            </a:extLst>
          </p:cNvPr>
          <p:cNvSpPr>
            <a:spLocks noGrp="1"/>
          </p:cNvSpPr>
          <p:nvPr>
            <p:ph type="title"/>
          </p:nvPr>
        </p:nvSpPr>
        <p:spPr/>
        <p:txBody>
          <a:bodyPr>
            <a:normAutofit fontScale="90000"/>
          </a:bodyPr>
          <a:lstStyle/>
          <a:p>
            <a:r>
              <a:rPr lang="pt-BR" altLang="ja-JP" b="1" dirty="0">
                <a:solidFill>
                  <a:srgbClr val="FF0000"/>
                </a:solidFill>
              </a:rPr>
              <a:t/>
            </a:r>
            <a:br>
              <a:rPr lang="pt-BR" altLang="ja-JP" b="1" dirty="0">
                <a:solidFill>
                  <a:srgbClr val="FF0000"/>
                </a:solidFill>
              </a:rPr>
            </a:br>
            <a:r>
              <a:rPr lang="pt-BR" altLang="ja-JP" b="1" dirty="0">
                <a:solidFill>
                  <a:srgbClr val="FF0000"/>
                </a:solidFill>
              </a:rPr>
              <a:t>Tài liệu và phương tiện hỗ trợ</a:t>
            </a:r>
            <a:r>
              <a:rPr lang="ja-JP" altLang="ja-JP" dirty="0"/>
              <a:t/>
            </a:r>
            <a:br>
              <a:rPr lang="ja-JP" altLang="ja-JP" dirty="0"/>
            </a:br>
            <a:endParaRPr kumimoji="1" lang="ja-JP" altLang="en-US" dirty="0"/>
          </a:p>
        </p:txBody>
      </p:sp>
      <p:sp>
        <p:nvSpPr>
          <p:cNvPr id="3" name="Content Placeholder 2">
            <a:extLst>
              <a:ext uri="{FF2B5EF4-FFF2-40B4-BE49-F238E27FC236}">
                <a16:creationId xmlns:a16="http://schemas.microsoft.com/office/drawing/2014/main" xmlns="" id="{1DABE712-9610-4CE9-A43D-5141146CFAD8}"/>
              </a:ext>
            </a:extLst>
          </p:cNvPr>
          <p:cNvSpPr>
            <a:spLocks noGrp="1"/>
          </p:cNvSpPr>
          <p:nvPr>
            <p:ph idx="1"/>
          </p:nvPr>
        </p:nvSpPr>
        <p:spPr/>
        <p:txBody>
          <a:bodyPr/>
          <a:lstStyle/>
          <a:p>
            <a:pPr marL="0" indent="0">
              <a:buNone/>
            </a:pPr>
            <a:r>
              <a:rPr lang="pt-BR" altLang="ja-JP" dirty="0">
                <a:solidFill>
                  <a:srgbClr val="FF0000"/>
                </a:solidFill>
              </a:rPr>
              <a:t>- Tài liệu: </a:t>
            </a:r>
            <a:r>
              <a:rPr lang="pt-BR" altLang="ja-JP" dirty="0"/>
              <a:t>Tài liệu tập huấn; tháp dinh dưỡng cho trẻ 3-5 tuổi.</a:t>
            </a:r>
            <a:endParaRPr lang="ja-JP" altLang="ja-JP" dirty="0"/>
          </a:p>
          <a:p>
            <a:pPr marL="0" indent="0">
              <a:buNone/>
            </a:pPr>
            <a:r>
              <a:rPr lang="pt-BR" altLang="ja-JP" dirty="0">
                <a:solidFill>
                  <a:srgbClr val="FF0000"/>
                </a:solidFill>
              </a:rPr>
              <a:t>- Một số hình ảnh minh họa cho các nhóm thực phẩm, </a:t>
            </a:r>
            <a:r>
              <a:rPr lang="pt-BR" altLang="ja-JP" dirty="0"/>
              <a:t>học liệu từ nguồn thực phẩm địa phương.</a:t>
            </a:r>
            <a:endParaRPr lang="ja-JP" altLang="ja-JP" dirty="0"/>
          </a:p>
          <a:p>
            <a:pPr marL="0" indent="0">
              <a:buNone/>
            </a:pPr>
            <a:r>
              <a:rPr lang="pt-BR" altLang="ja-JP" dirty="0">
                <a:solidFill>
                  <a:srgbClr val="FF0000"/>
                </a:solidFill>
              </a:rPr>
              <a:t>- Máy tính, máy chiếu, </a:t>
            </a:r>
            <a:r>
              <a:rPr lang="pt-BR" altLang="ja-JP" dirty="0"/>
              <a:t>micro</a:t>
            </a:r>
            <a:endParaRPr lang="ja-JP" altLang="ja-JP" dirty="0"/>
          </a:p>
          <a:p>
            <a:pPr marL="0" indent="0">
              <a:buNone/>
            </a:pPr>
            <a:r>
              <a:rPr lang="pt-BR" altLang="ja-JP" dirty="0">
                <a:solidFill>
                  <a:srgbClr val="FF0000"/>
                </a:solidFill>
              </a:rPr>
              <a:t>-</a:t>
            </a:r>
            <a:r>
              <a:rPr lang="vi-VN" altLang="ja-JP" dirty="0">
                <a:solidFill>
                  <a:srgbClr val="FF0000"/>
                </a:solidFill>
              </a:rPr>
              <a:t> </a:t>
            </a:r>
            <a:r>
              <a:rPr lang="vi-VN" altLang="ja-JP" dirty="0" err="1">
                <a:solidFill>
                  <a:srgbClr val="FF0000"/>
                </a:solidFill>
              </a:rPr>
              <a:t>Giấy</a:t>
            </a:r>
            <a:r>
              <a:rPr lang="vi-VN" altLang="ja-JP" dirty="0">
                <a:solidFill>
                  <a:srgbClr val="FF0000"/>
                </a:solidFill>
              </a:rPr>
              <a:t> </a:t>
            </a:r>
            <a:r>
              <a:rPr lang="vi-VN" altLang="ja-JP" dirty="0" err="1">
                <a:solidFill>
                  <a:srgbClr val="FF0000"/>
                </a:solidFill>
              </a:rPr>
              <a:t>khổ</a:t>
            </a:r>
            <a:r>
              <a:rPr lang="vi-VN" altLang="ja-JP" dirty="0">
                <a:solidFill>
                  <a:srgbClr val="FF0000"/>
                </a:solidFill>
              </a:rPr>
              <a:t> A4, A0 </a:t>
            </a:r>
            <a:r>
              <a:rPr lang="vi-VN" altLang="ja-JP" dirty="0" err="1"/>
              <a:t>và</a:t>
            </a:r>
            <a:r>
              <a:rPr lang="vi-VN" altLang="ja-JP" dirty="0"/>
              <a:t> </a:t>
            </a:r>
            <a:r>
              <a:rPr lang="vi-VN" altLang="ja-JP" dirty="0" err="1"/>
              <a:t>bút</a:t>
            </a:r>
            <a:r>
              <a:rPr lang="vi-VN" altLang="ja-JP" dirty="0"/>
              <a:t> </a:t>
            </a:r>
            <a:r>
              <a:rPr lang="vi-VN" altLang="ja-JP" dirty="0" err="1"/>
              <a:t>dạ</a:t>
            </a:r>
            <a:r>
              <a:rPr lang="vi-VN" altLang="ja-JP" dirty="0"/>
              <a:t>, </a:t>
            </a:r>
            <a:r>
              <a:rPr lang="vi-VN" altLang="ja-JP" dirty="0" err="1"/>
              <a:t>kéo</a:t>
            </a:r>
            <a:r>
              <a:rPr lang="vi-VN" altLang="ja-JP" dirty="0"/>
              <a:t>, băng </a:t>
            </a:r>
            <a:r>
              <a:rPr lang="vi-VN" altLang="ja-JP" dirty="0" err="1"/>
              <a:t>dính</a:t>
            </a:r>
            <a:endParaRPr lang="ja-JP" altLang="ja-JP" dirty="0"/>
          </a:p>
          <a:p>
            <a:endParaRPr kumimoji="1" lang="ja-JP" altLang="en-US" dirty="0"/>
          </a:p>
        </p:txBody>
      </p:sp>
    </p:spTree>
    <p:extLst>
      <p:ext uri="{BB962C8B-B14F-4D97-AF65-F5344CB8AC3E}">
        <p14:creationId xmlns:p14="http://schemas.microsoft.com/office/powerpoint/2010/main" xmlns="" val="4270384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609600" y="1219200"/>
            <a:ext cx="2971801" cy="2209800"/>
          </a:xfrm>
        </p:spPr>
      </p:pic>
      <p:sp>
        <p:nvSpPr>
          <p:cNvPr id="5" name="Content Placeholder 4"/>
          <p:cNvSpPr>
            <a:spLocks noGrp="1"/>
          </p:cNvSpPr>
          <p:nvPr>
            <p:ph sz="half" idx="2"/>
          </p:nvPr>
        </p:nvSpPr>
        <p:spPr>
          <a:xfrm>
            <a:off x="3886200" y="920136"/>
            <a:ext cx="4800600" cy="5257800"/>
          </a:xfrm>
        </p:spPr>
        <p:txBody>
          <a:bodyPr>
            <a:normAutofit/>
          </a:bodyPr>
          <a:lstStyle/>
          <a:p>
            <a:pPr marL="0" indent="0">
              <a:buNone/>
            </a:pPr>
            <a:r>
              <a:rPr lang="en-US" sz="2400" b="1" dirty="0" err="1">
                <a:solidFill>
                  <a:srgbClr val="13A538"/>
                </a:solidFill>
                <a:latin typeface="Times New Roman" pitchFamily="18" charset="0"/>
                <a:cs typeface="Times New Roman" pitchFamily="18" charset="0"/>
              </a:rPr>
              <a:t>Dấu</a:t>
            </a:r>
            <a:r>
              <a:rPr lang="en-US" sz="2400" b="1" dirty="0">
                <a:solidFill>
                  <a:srgbClr val="13A538"/>
                </a:solidFill>
                <a:latin typeface="Times New Roman" pitchFamily="18" charset="0"/>
                <a:cs typeface="Times New Roman" pitchFamily="18" charset="0"/>
              </a:rPr>
              <a:t> </a:t>
            </a:r>
            <a:r>
              <a:rPr lang="en-US" sz="2400" b="1" dirty="0" err="1">
                <a:solidFill>
                  <a:srgbClr val="13A538"/>
                </a:solidFill>
                <a:latin typeface="Times New Roman" pitchFamily="18" charset="0"/>
                <a:cs typeface="Times New Roman" pitchFamily="18" charset="0"/>
              </a:rPr>
              <a:t>hiệu</a:t>
            </a:r>
            <a:r>
              <a:rPr lang="en-US" sz="2400" b="1" dirty="0">
                <a:solidFill>
                  <a:srgbClr val="13A538"/>
                </a:solidFill>
                <a:latin typeface="Times New Roman" pitchFamily="18" charset="0"/>
                <a:cs typeface="Times New Roman" pitchFamily="18" charset="0"/>
              </a:rPr>
              <a:t> </a:t>
            </a:r>
            <a:r>
              <a:rPr lang="en-US" sz="2400" b="1" dirty="0" err="1">
                <a:solidFill>
                  <a:srgbClr val="13A538"/>
                </a:solidFill>
                <a:latin typeface="Times New Roman" pitchFamily="18" charset="0"/>
                <a:cs typeface="Times New Roman" pitchFamily="18" charset="0"/>
              </a:rPr>
              <a:t>lâm</a:t>
            </a:r>
            <a:r>
              <a:rPr lang="en-US" sz="2400" b="1" dirty="0">
                <a:solidFill>
                  <a:srgbClr val="13A538"/>
                </a:solidFill>
                <a:latin typeface="Times New Roman" pitchFamily="18" charset="0"/>
                <a:cs typeface="Times New Roman" pitchFamily="18" charset="0"/>
              </a:rPr>
              <a:t> </a:t>
            </a:r>
            <a:r>
              <a:rPr lang="en-US" sz="2400" b="1" dirty="0" err="1">
                <a:solidFill>
                  <a:srgbClr val="13A538"/>
                </a:solidFill>
                <a:latin typeface="Times New Roman" pitchFamily="18" charset="0"/>
                <a:cs typeface="Times New Roman" pitchFamily="18" charset="0"/>
              </a:rPr>
              <a:t>sàng</a:t>
            </a:r>
            <a:r>
              <a:rPr lang="en-US" sz="2400" b="1" dirty="0">
                <a:solidFill>
                  <a:srgbClr val="13A538"/>
                </a:solidFill>
                <a:latin typeface="Times New Roman" pitchFamily="18" charset="0"/>
                <a:cs typeface="Times New Roman" pitchFamily="18" charset="0"/>
              </a:rPr>
              <a:t>:</a:t>
            </a:r>
          </a:p>
          <a:p>
            <a:endParaRPr lang="en-US" altLang="vi-VN"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98"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1" y="3549036"/>
            <a:ext cx="2971800" cy="247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Diagram 2"/>
          <p:cNvGraphicFramePr/>
          <p:nvPr>
            <p:extLst>
              <p:ext uri="{D42A27DB-BD31-4B8C-83A1-F6EECF244321}">
                <p14:modId xmlns:p14="http://schemas.microsoft.com/office/powerpoint/2010/main" xmlns="" val="2925262788"/>
              </p:ext>
            </p:extLst>
          </p:nvPr>
        </p:nvGraphicFramePr>
        <p:xfrm>
          <a:off x="3200400" y="1517036"/>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angle 6"/>
          <p:cNvSpPr/>
          <p:nvPr/>
        </p:nvSpPr>
        <p:spPr>
          <a:xfrm>
            <a:off x="0" y="0"/>
            <a:ext cx="9144000" cy="685800"/>
          </a:xfrm>
          <a:prstGeom prst="rect">
            <a:avLst/>
          </a:prstGeom>
          <a:solidFill>
            <a:srgbClr val="13A53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vi-VN" sz="2800" b="1" dirty="0">
                <a:latin typeface="Arial" panose="020B0604020202020204" pitchFamily="34" charset="0"/>
              </a:rPr>
              <a:t>     DẤU HIỆU CƠ THỂ BỊ THIẾU MÁU THIẾU SẮT</a:t>
            </a:r>
            <a:endParaRPr lang="vi-VN" sz="2800" dirty="0"/>
          </a:p>
        </p:txBody>
      </p:sp>
    </p:spTree>
    <p:extLst>
      <p:ext uri="{BB962C8B-B14F-4D97-AF65-F5344CB8AC3E}">
        <p14:creationId xmlns:p14="http://schemas.microsoft.com/office/powerpoint/2010/main" xmlns="" val="139051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ppt_x"/>
                                          </p:val>
                                        </p:tav>
                                        <p:tav tm="100000">
                                          <p:val>
                                            <p:strVal val="#ppt_x"/>
                                          </p:val>
                                        </p:tav>
                                      </p:tavLst>
                                    </p:anim>
                                    <p:anim calcmode="lin" valueType="num">
                                      <p:cBhvr additive="base">
                                        <p:cTn id="8" dur="500" fill="hold"/>
                                        <p:tgtEl>
                                          <p:spTgt spid="9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additive="base">
                                        <p:cTn id="1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05399"/>
          </a:xfrm>
        </p:spPr>
        <p:txBody>
          <a:bodyPr/>
          <a:lstStyle/>
          <a:p>
            <a:r>
              <a:rPr lang="en-US" altLang="vi-VN" sz="2400" b="1" i="1" dirty="0" err="1">
                <a:solidFill>
                  <a:srgbClr val="13A538"/>
                </a:solidFill>
              </a:rPr>
              <a:t>Ảnh</a:t>
            </a:r>
            <a:r>
              <a:rPr lang="en-US" altLang="vi-VN" sz="2400" b="1" i="1" dirty="0">
                <a:solidFill>
                  <a:srgbClr val="13A538"/>
                </a:solidFill>
              </a:rPr>
              <a:t> </a:t>
            </a:r>
            <a:r>
              <a:rPr lang="en-US" altLang="vi-VN" sz="2400" b="1" i="1" dirty="0" err="1">
                <a:solidFill>
                  <a:srgbClr val="13A538"/>
                </a:solidFill>
              </a:rPr>
              <a:t>hưởng</a:t>
            </a:r>
            <a:r>
              <a:rPr lang="en-US" altLang="vi-VN" sz="2400" b="1" i="1" dirty="0">
                <a:solidFill>
                  <a:srgbClr val="13A538"/>
                </a:solidFill>
              </a:rPr>
              <a:t> </a:t>
            </a:r>
            <a:r>
              <a:rPr lang="en-US" altLang="vi-VN" sz="2400" b="1" i="1" dirty="0" err="1">
                <a:solidFill>
                  <a:srgbClr val="13A538"/>
                </a:solidFill>
              </a:rPr>
              <a:t>tới</a:t>
            </a:r>
            <a:r>
              <a:rPr lang="en-US" altLang="vi-VN" sz="2400" b="1" i="1" dirty="0">
                <a:solidFill>
                  <a:srgbClr val="13A538"/>
                </a:solidFill>
              </a:rPr>
              <a:t> </a:t>
            </a:r>
            <a:r>
              <a:rPr lang="en-US" altLang="vi-VN" sz="2400" b="1" i="1" dirty="0" err="1">
                <a:solidFill>
                  <a:srgbClr val="13A538"/>
                </a:solidFill>
              </a:rPr>
              <a:t>phát</a:t>
            </a:r>
            <a:r>
              <a:rPr lang="en-US" altLang="vi-VN" sz="2400" b="1" i="1" dirty="0">
                <a:solidFill>
                  <a:srgbClr val="13A538"/>
                </a:solidFill>
              </a:rPr>
              <a:t> </a:t>
            </a:r>
            <a:r>
              <a:rPr lang="en-US" altLang="vi-VN" sz="2400" b="1" i="1" dirty="0" err="1">
                <a:solidFill>
                  <a:srgbClr val="13A538"/>
                </a:solidFill>
              </a:rPr>
              <a:t>triển</a:t>
            </a:r>
            <a:r>
              <a:rPr lang="en-US" altLang="vi-VN" sz="2400" b="1" i="1" dirty="0">
                <a:solidFill>
                  <a:srgbClr val="13A538"/>
                </a:solidFill>
              </a:rPr>
              <a:t> </a:t>
            </a:r>
            <a:r>
              <a:rPr lang="en-US" altLang="vi-VN" sz="2400" b="1" i="1" dirty="0" err="1">
                <a:solidFill>
                  <a:srgbClr val="13A538"/>
                </a:solidFill>
              </a:rPr>
              <a:t>thể</a:t>
            </a:r>
            <a:r>
              <a:rPr lang="en-US" altLang="vi-VN" sz="2400" b="1" i="1" dirty="0">
                <a:solidFill>
                  <a:srgbClr val="13A538"/>
                </a:solidFill>
              </a:rPr>
              <a:t> </a:t>
            </a:r>
            <a:r>
              <a:rPr lang="en-US" altLang="vi-VN" sz="2400" b="1" i="1" dirty="0" err="1">
                <a:solidFill>
                  <a:srgbClr val="13A538"/>
                </a:solidFill>
              </a:rPr>
              <a:t>chất</a:t>
            </a:r>
            <a:r>
              <a:rPr lang="en-US" altLang="vi-VN" sz="2400" dirty="0"/>
              <a:t>:  </a:t>
            </a:r>
            <a:r>
              <a:rPr lang="en-US" altLang="vi-VN" sz="2400" dirty="0" err="1"/>
              <a:t>tăng</a:t>
            </a:r>
            <a:r>
              <a:rPr lang="en-US" altLang="vi-VN" sz="2400" dirty="0"/>
              <a:t> </a:t>
            </a:r>
            <a:r>
              <a:rPr lang="en-US" altLang="vi-VN" sz="2400" dirty="0" err="1"/>
              <a:t>nguy</a:t>
            </a:r>
            <a:r>
              <a:rPr lang="en-US" altLang="vi-VN" sz="2400" dirty="0"/>
              <a:t> </a:t>
            </a:r>
            <a:r>
              <a:rPr lang="en-US" altLang="vi-VN" sz="2400" dirty="0" err="1"/>
              <a:t>cơ</a:t>
            </a:r>
            <a:r>
              <a:rPr lang="en-US" altLang="vi-VN" sz="2400" dirty="0"/>
              <a:t> </a:t>
            </a:r>
            <a:r>
              <a:rPr lang="en-US" altLang="vi-VN" sz="2400" dirty="0" err="1"/>
              <a:t>suy</a:t>
            </a:r>
            <a:r>
              <a:rPr lang="en-US" altLang="vi-VN" sz="2400" dirty="0"/>
              <a:t> </a:t>
            </a:r>
            <a:r>
              <a:rPr lang="en-US" altLang="vi-VN" sz="2400" dirty="0" err="1"/>
              <a:t>dinh</a:t>
            </a:r>
            <a:r>
              <a:rPr lang="en-US" altLang="vi-VN" sz="2400" dirty="0"/>
              <a:t> </a:t>
            </a:r>
            <a:r>
              <a:rPr lang="en-US" altLang="vi-VN" sz="2400" dirty="0" err="1"/>
              <a:t>dưỡng</a:t>
            </a:r>
            <a:r>
              <a:rPr lang="en-US" altLang="vi-VN" sz="2400" dirty="0"/>
              <a:t>, </a:t>
            </a:r>
            <a:r>
              <a:rPr lang="en-US" altLang="vi-VN" sz="2400" dirty="0" err="1"/>
              <a:t>trẻ</a:t>
            </a:r>
            <a:r>
              <a:rPr lang="en-US" altLang="vi-VN" sz="2400" dirty="0"/>
              <a:t> </a:t>
            </a:r>
            <a:r>
              <a:rPr lang="en-US" altLang="vi-VN" sz="2400" dirty="0" err="1"/>
              <a:t>còi</a:t>
            </a:r>
            <a:r>
              <a:rPr lang="en-US" altLang="vi-VN" sz="2400" dirty="0"/>
              <a:t> </a:t>
            </a:r>
            <a:r>
              <a:rPr lang="en-US" altLang="vi-VN" sz="2400" dirty="0" err="1"/>
              <a:t>cọc</a:t>
            </a:r>
            <a:r>
              <a:rPr lang="en-US" altLang="vi-VN" sz="2400" dirty="0"/>
              <a:t>, </a:t>
            </a:r>
            <a:r>
              <a:rPr lang="en-US" altLang="vi-VN" sz="2400" dirty="0" err="1"/>
              <a:t>biếng</a:t>
            </a:r>
            <a:r>
              <a:rPr lang="en-US" altLang="vi-VN" sz="2400" dirty="0"/>
              <a:t> </a:t>
            </a:r>
            <a:r>
              <a:rPr lang="en-US" altLang="vi-VN" sz="2400" dirty="0" err="1"/>
              <a:t>ăn</a:t>
            </a:r>
            <a:r>
              <a:rPr lang="en-US" altLang="vi-VN" sz="2400" dirty="0"/>
              <a:t>, </a:t>
            </a:r>
            <a:r>
              <a:rPr lang="en-US" altLang="vi-VN" sz="2400" dirty="0" err="1"/>
              <a:t>chậm</a:t>
            </a:r>
            <a:r>
              <a:rPr lang="en-US" altLang="vi-VN" sz="2400" dirty="0"/>
              <a:t> </a:t>
            </a:r>
            <a:r>
              <a:rPr lang="en-US" altLang="vi-VN" sz="2400" dirty="0" err="1"/>
              <a:t>lớn</a:t>
            </a:r>
            <a:r>
              <a:rPr lang="en-US" altLang="vi-VN" sz="2400" dirty="0"/>
              <a:t>, </a:t>
            </a:r>
            <a:r>
              <a:rPr lang="en-US" altLang="vi-VN" sz="2400" dirty="0" err="1"/>
              <a:t>giảm</a:t>
            </a:r>
            <a:r>
              <a:rPr lang="en-US" altLang="vi-VN" sz="2400" dirty="0"/>
              <a:t> </a:t>
            </a:r>
            <a:r>
              <a:rPr lang="en-US" altLang="vi-VN" sz="2400" dirty="0" err="1"/>
              <a:t>sức</a:t>
            </a:r>
            <a:r>
              <a:rPr lang="en-US" altLang="vi-VN" sz="2400" dirty="0"/>
              <a:t> </a:t>
            </a:r>
            <a:r>
              <a:rPr lang="en-US" altLang="vi-VN" sz="2400" dirty="0" err="1"/>
              <a:t>đề</a:t>
            </a:r>
            <a:r>
              <a:rPr lang="en-US" altLang="vi-VN" sz="2400" dirty="0"/>
              <a:t> </a:t>
            </a:r>
            <a:r>
              <a:rPr lang="en-US" altLang="vi-VN" sz="2400" dirty="0" err="1"/>
              <a:t>kháng</a:t>
            </a:r>
            <a:endParaRPr lang="en-US" altLang="vi-VN" sz="2400" dirty="0"/>
          </a:p>
          <a:p>
            <a:endParaRPr lang="en-US" dirty="0">
              <a:latin typeface="Times New Roman" pitchFamily="18" charset="0"/>
              <a:cs typeface="Times New Roman" pitchFamily="18" charset="0"/>
            </a:endParaRPr>
          </a:p>
          <a:p>
            <a:endParaRPr lang="vi-V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6266" y="2667000"/>
            <a:ext cx="4028574" cy="3124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43549" y="2667000"/>
            <a:ext cx="4038601" cy="3131466"/>
          </a:xfrm>
          <a:prstGeom prst="rect">
            <a:avLst/>
          </a:prstGeom>
        </p:spPr>
      </p:pic>
      <p:sp>
        <p:nvSpPr>
          <p:cNvPr id="6" name="Rectangle 5"/>
          <p:cNvSpPr/>
          <p:nvPr/>
        </p:nvSpPr>
        <p:spPr>
          <a:xfrm>
            <a:off x="0" y="0"/>
            <a:ext cx="9144000" cy="685800"/>
          </a:xfrm>
          <a:prstGeom prst="rect">
            <a:avLst/>
          </a:prstGeom>
          <a:solidFill>
            <a:srgbClr val="13A53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vi-VN" sz="2800" b="1" dirty="0">
                <a:latin typeface="Arial" panose="020B0604020202020204" pitchFamily="34" charset="0"/>
              </a:rPr>
              <a:t>     KHI TRẺ BỊ THIẾU MÁU THIẾU SẮT…</a:t>
            </a:r>
            <a:endParaRPr lang="vi-VN" sz="2800" dirty="0"/>
          </a:p>
        </p:txBody>
      </p:sp>
    </p:spTree>
    <p:extLst>
      <p:ext uri="{BB962C8B-B14F-4D97-AF65-F5344CB8AC3E}">
        <p14:creationId xmlns:p14="http://schemas.microsoft.com/office/powerpoint/2010/main" xmlns="" val="360865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altLang="vi-VN" sz="2400" b="1" i="1" dirty="0" err="1">
                <a:solidFill>
                  <a:srgbClr val="13A538"/>
                </a:solidFill>
              </a:rPr>
              <a:t>Ảnh</a:t>
            </a:r>
            <a:r>
              <a:rPr lang="en-US" altLang="vi-VN" sz="2400" b="1" i="1" dirty="0">
                <a:solidFill>
                  <a:srgbClr val="13A538"/>
                </a:solidFill>
              </a:rPr>
              <a:t> </a:t>
            </a:r>
            <a:r>
              <a:rPr lang="en-US" altLang="vi-VN" sz="2400" b="1" i="1" dirty="0" err="1">
                <a:solidFill>
                  <a:srgbClr val="13A538"/>
                </a:solidFill>
              </a:rPr>
              <a:t>hưởng</a:t>
            </a:r>
            <a:r>
              <a:rPr lang="en-US" altLang="vi-VN" sz="2400" b="1" i="1" dirty="0">
                <a:solidFill>
                  <a:srgbClr val="13A538"/>
                </a:solidFill>
              </a:rPr>
              <a:t> </a:t>
            </a:r>
            <a:r>
              <a:rPr lang="en-US" altLang="vi-VN" sz="2400" b="1" i="1" dirty="0" err="1">
                <a:solidFill>
                  <a:srgbClr val="13A538"/>
                </a:solidFill>
              </a:rPr>
              <a:t>tới</a:t>
            </a:r>
            <a:r>
              <a:rPr lang="en-US" altLang="vi-VN" sz="2400" b="1" i="1" dirty="0">
                <a:solidFill>
                  <a:srgbClr val="13A538"/>
                </a:solidFill>
              </a:rPr>
              <a:t> </a:t>
            </a:r>
            <a:r>
              <a:rPr lang="en-US" altLang="vi-VN" sz="2400" b="1" i="1" dirty="0" err="1">
                <a:solidFill>
                  <a:srgbClr val="13A538"/>
                </a:solidFill>
              </a:rPr>
              <a:t>năng</a:t>
            </a:r>
            <a:r>
              <a:rPr lang="en-US" altLang="vi-VN" sz="2400" b="1" i="1" dirty="0">
                <a:solidFill>
                  <a:srgbClr val="13A538"/>
                </a:solidFill>
              </a:rPr>
              <a:t> </a:t>
            </a:r>
            <a:r>
              <a:rPr lang="en-US" altLang="vi-VN" sz="2400" b="1" i="1" dirty="0" err="1">
                <a:solidFill>
                  <a:srgbClr val="13A538"/>
                </a:solidFill>
              </a:rPr>
              <a:t>lực</a:t>
            </a:r>
            <a:r>
              <a:rPr lang="en-US" altLang="vi-VN" sz="2400" b="1" i="1" dirty="0">
                <a:solidFill>
                  <a:srgbClr val="13A538"/>
                </a:solidFill>
              </a:rPr>
              <a:t> </a:t>
            </a:r>
            <a:r>
              <a:rPr lang="en-US" altLang="vi-VN" sz="2400" b="1" i="1" dirty="0" err="1">
                <a:solidFill>
                  <a:srgbClr val="13A538"/>
                </a:solidFill>
              </a:rPr>
              <a:t>trí</a:t>
            </a:r>
            <a:r>
              <a:rPr lang="en-US" altLang="vi-VN" sz="2400" b="1" i="1" dirty="0">
                <a:solidFill>
                  <a:srgbClr val="13A538"/>
                </a:solidFill>
              </a:rPr>
              <a:t> </a:t>
            </a:r>
            <a:r>
              <a:rPr lang="en-US" altLang="vi-VN" sz="2400" b="1" i="1" dirty="0" err="1">
                <a:solidFill>
                  <a:srgbClr val="13A538"/>
                </a:solidFill>
              </a:rPr>
              <a:t>tuệ</a:t>
            </a:r>
            <a:r>
              <a:rPr lang="en-US" altLang="vi-VN" sz="2400" b="1" i="1" dirty="0"/>
              <a:t>:</a:t>
            </a:r>
            <a:r>
              <a:rPr lang="en-US" altLang="vi-VN" sz="2400" dirty="0"/>
              <a:t> </a:t>
            </a:r>
            <a:r>
              <a:rPr lang="en-US" altLang="vi-VN" sz="2400" dirty="0" err="1"/>
              <a:t>Kết</a:t>
            </a:r>
            <a:r>
              <a:rPr lang="en-US" altLang="vi-VN" sz="2400" dirty="0"/>
              <a:t> </a:t>
            </a:r>
            <a:r>
              <a:rPr lang="en-US" altLang="vi-VN" sz="2400" dirty="0" err="1"/>
              <a:t>quả</a:t>
            </a:r>
            <a:r>
              <a:rPr lang="en-US" altLang="vi-VN" sz="2400" dirty="0"/>
              <a:t> </a:t>
            </a:r>
            <a:r>
              <a:rPr lang="en-US" altLang="vi-VN" sz="2400" dirty="0" err="1"/>
              <a:t>học</a:t>
            </a:r>
            <a:r>
              <a:rPr lang="en-US" altLang="vi-VN" sz="2400" dirty="0"/>
              <a:t> </a:t>
            </a:r>
            <a:r>
              <a:rPr lang="en-US" altLang="vi-VN" sz="2400" dirty="0" err="1"/>
              <a:t>tập</a:t>
            </a:r>
            <a:r>
              <a:rPr lang="en-US" altLang="vi-VN" sz="2400" dirty="0"/>
              <a:t> </a:t>
            </a:r>
            <a:r>
              <a:rPr lang="en-US" altLang="vi-VN" sz="2400" dirty="0" err="1"/>
              <a:t>kém</a:t>
            </a:r>
            <a:r>
              <a:rPr lang="en-US" altLang="vi-VN" sz="2400" dirty="0"/>
              <a:t> do </a:t>
            </a:r>
            <a:r>
              <a:rPr lang="en-US" altLang="vi-VN" sz="2400" dirty="0" err="1"/>
              <a:t>không</a:t>
            </a:r>
            <a:r>
              <a:rPr lang="en-US" altLang="vi-VN" sz="2400" dirty="0"/>
              <a:t> </a:t>
            </a:r>
            <a:r>
              <a:rPr lang="en-US" altLang="vi-VN" sz="2400" dirty="0" err="1"/>
              <a:t>tập</a:t>
            </a:r>
            <a:r>
              <a:rPr lang="en-US" altLang="vi-VN" sz="2400" dirty="0"/>
              <a:t> </a:t>
            </a:r>
            <a:r>
              <a:rPr lang="en-US" altLang="vi-VN" sz="2400" dirty="0" err="1"/>
              <a:t>trung</a:t>
            </a:r>
            <a:endParaRPr lang="en-US" altLang="vi-VN" sz="2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000" y="2414073"/>
            <a:ext cx="4191000" cy="3189904"/>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00600" y="2414072"/>
            <a:ext cx="3838575" cy="3189905"/>
          </a:xfrm>
          <a:prstGeom prst="rect">
            <a:avLst/>
          </a:prstGeom>
        </p:spPr>
      </p:pic>
      <p:sp>
        <p:nvSpPr>
          <p:cNvPr id="8" name="Title 7"/>
          <p:cNvSpPr>
            <a:spLocks noGrp="1"/>
          </p:cNvSpPr>
          <p:nvPr>
            <p:ph type="title"/>
          </p:nvPr>
        </p:nvSpPr>
        <p:spPr>
          <a:xfrm>
            <a:off x="0" y="-4354"/>
            <a:ext cx="9144000" cy="715962"/>
          </a:xfrm>
          <a:prstGeom prst="rect">
            <a:avLst/>
          </a:prstGeom>
          <a:solidFill>
            <a:srgbClr val="13A538"/>
          </a:solid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altLang="vi-VN" sz="2800" b="1" dirty="0">
                <a:latin typeface="Arial" panose="020B0604020202020204" pitchFamily="34" charset="0"/>
              </a:rPr>
              <a:t>     KHI TRẺ BỊ THIẾU MÁU THIẾU SẮT…</a:t>
            </a:r>
            <a:endParaRPr lang="vi-VN" sz="2800" dirty="0"/>
          </a:p>
        </p:txBody>
      </p:sp>
    </p:spTree>
    <p:extLst>
      <p:ext uri="{BB962C8B-B14F-4D97-AF65-F5344CB8AC3E}">
        <p14:creationId xmlns:p14="http://schemas.microsoft.com/office/powerpoint/2010/main" xmlns="" val="427745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err="1">
                <a:solidFill>
                  <a:srgbClr val="FF0000"/>
                </a:solidFill>
              </a:rPr>
              <a:t>TÌNH</a:t>
            </a:r>
            <a:r>
              <a:rPr lang="en-US" sz="2600" b="1" dirty="0">
                <a:solidFill>
                  <a:srgbClr val="FF0000"/>
                </a:solidFill>
              </a:rPr>
              <a:t> </a:t>
            </a:r>
            <a:r>
              <a:rPr lang="en-US" sz="2600" b="1" dirty="0" err="1">
                <a:solidFill>
                  <a:srgbClr val="FF0000"/>
                </a:solidFill>
              </a:rPr>
              <a:t>HÌNH</a:t>
            </a:r>
            <a:r>
              <a:rPr lang="en-US" sz="2600" b="1" dirty="0">
                <a:solidFill>
                  <a:srgbClr val="FF0000"/>
                </a:solidFill>
              </a:rPr>
              <a:t> </a:t>
            </a:r>
            <a:r>
              <a:rPr lang="en-US" sz="2600" b="1" dirty="0" err="1">
                <a:solidFill>
                  <a:srgbClr val="FF0000"/>
                </a:solidFill>
              </a:rPr>
              <a:t>THIẾU</a:t>
            </a:r>
            <a:r>
              <a:rPr lang="en-US" sz="2600" b="1" dirty="0">
                <a:solidFill>
                  <a:srgbClr val="FF0000"/>
                </a:solidFill>
              </a:rPr>
              <a:t> </a:t>
            </a:r>
            <a:r>
              <a:rPr lang="en-US" sz="2600" b="1" dirty="0" err="1">
                <a:solidFill>
                  <a:srgbClr val="FF0000"/>
                </a:solidFill>
              </a:rPr>
              <a:t>KẼM</a:t>
            </a:r>
            <a:r>
              <a:rPr lang="en-US" sz="2600" b="1" dirty="0">
                <a:solidFill>
                  <a:srgbClr val="FF0000"/>
                </a:solidFill>
              </a:rPr>
              <a:t> </a:t>
            </a:r>
            <a:r>
              <a:rPr lang="en-US" sz="2600" b="1" dirty="0" err="1">
                <a:solidFill>
                  <a:srgbClr val="FF0000"/>
                </a:solidFill>
              </a:rPr>
              <a:t>CỦA</a:t>
            </a:r>
            <a:r>
              <a:rPr lang="en-US" sz="2600" b="1" dirty="0">
                <a:solidFill>
                  <a:srgbClr val="FF0000"/>
                </a:solidFill>
              </a:rPr>
              <a:t> </a:t>
            </a:r>
            <a:r>
              <a:rPr lang="en-US" sz="2600" b="1" dirty="0" err="1">
                <a:solidFill>
                  <a:srgbClr val="FF0000"/>
                </a:solidFill>
              </a:rPr>
              <a:t>TRẺ</a:t>
            </a:r>
            <a:r>
              <a:rPr lang="en-US" sz="2600" b="1" dirty="0">
                <a:solidFill>
                  <a:srgbClr val="FF0000"/>
                </a:solidFill>
              </a:rPr>
              <a:t> </a:t>
            </a:r>
            <a:r>
              <a:rPr lang="en-US" sz="2600" b="1" dirty="0" err="1">
                <a:solidFill>
                  <a:srgbClr val="FF0000"/>
                </a:solidFill>
              </a:rPr>
              <a:t>EM</a:t>
            </a:r>
            <a:r>
              <a:rPr lang="en-US" sz="2600" b="1" dirty="0">
                <a:solidFill>
                  <a:srgbClr val="FF0000"/>
                </a:solidFill>
              </a:rPr>
              <a:t> </a:t>
            </a:r>
            <a:r>
              <a:rPr lang="en-US" sz="2600" b="1" dirty="0" err="1">
                <a:solidFill>
                  <a:srgbClr val="FF0000"/>
                </a:solidFill>
              </a:rPr>
              <a:t>DƯỚI</a:t>
            </a:r>
            <a:r>
              <a:rPr lang="en-US" sz="2600" b="1" dirty="0">
                <a:solidFill>
                  <a:srgbClr val="FF0000"/>
                </a:solidFill>
              </a:rPr>
              <a:t> 5 </a:t>
            </a:r>
            <a:r>
              <a:rPr lang="en-US" sz="2600" b="1" dirty="0" err="1">
                <a:solidFill>
                  <a:srgbClr val="FF0000"/>
                </a:solidFill>
              </a:rPr>
              <a:t>TUỔI</a:t>
            </a:r>
            <a:r>
              <a:rPr lang="en-US" sz="2600" b="1" dirty="0">
                <a:solidFill>
                  <a:srgbClr val="FF0000"/>
                </a:solidFill>
              </a:rPr>
              <a:t/>
            </a:r>
            <a:br>
              <a:rPr lang="en-US" sz="2600" b="1" dirty="0">
                <a:solidFill>
                  <a:srgbClr val="FF0000"/>
                </a:solidFill>
              </a:rPr>
            </a:br>
            <a:r>
              <a:rPr lang="en-US" sz="2600" b="1" dirty="0">
                <a:solidFill>
                  <a:srgbClr val="FF0000"/>
                </a:solidFill>
              </a:rPr>
              <a:t>(</a:t>
            </a:r>
            <a:r>
              <a:rPr lang="en-US" sz="2600" b="1" dirty="0" err="1">
                <a:solidFill>
                  <a:srgbClr val="FF0000"/>
                </a:solidFill>
              </a:rPr>
              <a:t>Điều</a:t>
            </a:r>
            <a:r>
              <a:rPr lang="en-US" sz="2600" b="1" dirty="0">
                <a:solidFill>
                  <a:srgbClr val="FF0000"/>
                </a:solidFill>
              </a:rPr>
              <a:t> </a:t>
            </a:r>
            <a:r>
              <a:rPr lang="en-US" sz="2600" b="1" dirty="0" err="1">
                <a:solidFill>
                  <a:srgbClr val="FF0000"/>
                </a:solidFill>
              </a:rPr>
              <a:t>tra</a:t>
            </a:r>
            <a:r>
              <a:rPr lang="en-US" sz="2600" b="1" dirty="0">
                <a:solidFill>
                  <a:srgbClr val="FF0000"/>
                </a:solidFill>
              </a:rPr>
              <a:t> </a:t>
            </a:r>
            <a:r>
              <a:rPr lang="en-US" sz="2600" b="1" dirty="0" err="1">
                <a:solidFill>
                  <a:srgbClr val="FF0000"/>
                </a:solidFill>
              </a:rPr>
              <a:t>của</a:t>
            </a:r>
            <a:r>
              <a:rPr lang="en-US" sz="2600" b="1" dirty="0">
                <a:solidFill>
                  <a:srgbClr val="FF0000"/>
                </a:solidFill>
              </a:rPr>
              <a:t> </a:t>
            </a:r>
            <a:r>
              <a:rPr lang="en-US" sz="2600" b="1" dirty="0" err="1">
                <a:solidFill>
                  <a:srgbClr val="FF0000"/>
                </a:solidFill>
              </a:rPr>
              <a:t>VDD</a:t>
            </a:r>
            <a:r>
              <a:rPr lang="en-US" sz="2600" b="1" dirty="0">
                <a:solidFill>
                  <a:srgbClr val="FF0000"/>
                </a:solidFill>
              </a:rPr>
              <a:t> </a:t>
            </a:r>
            <a:r>
              <a:rPr lang="en-US" sz="2600" b="1" dirty="0" err="1">
                <a:solidFill>
                  <a:srgbClr val="FF0000"/>
                </a:solidFill>
              </a:rPr>
              <a:t>năm</a:t>
            </a:r>
            <a:r>
              <a:rPr lang="en-US" sz="2600" b="1" dirty="0">
                <a:solidFill>
                  <a:srgbClr val="FF0000"/>
                </a:solidFill>
              </a:rPr>
              <a:t> 2014-2015)</a:t>
            </a:r>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0000"/>
                </a:solidFill>
              </a:rPr>
              <a:t>Hậu</a:t>
            </a:r>
            <a:r>
              <a:rPr lang="en-US" dirty="0">
                <a:solidFill>
                  <a:srgbClr val="FF0000"/>
                </a:solidFill>
              </a:rPr>
              <a:t> </a:t>
            </a:r>
            <a:r>
              <a:rPr lang="en-US" dirty="0" err="1">
                <a:solidFill>
                  <a:srgbClr val="FF0000"/>
                </a:solidFill>
              </a:rPr>
              <a:t>quả</a:t>
            </a:r>
            <a:r>
              <a:rPr lang="en-US" dirty="0">
                <a:solidFill>
                  <a:srgbClr val="FF0000"/>
                </a:solidFill>
              </a:rPr>
              <a:t> </a:t>
            </a:r>
            <a:r>
              <a:rPr lang="en-US" dirty="0" err="1">
                <a:solidFill>
                  <a:srgbClr val="FF0000"/>
                </a:solidFill>
              </a:rPr>
              <a:t>thiếu</a:t>
            </a:r>
            <a:r>
              <a:rPr lang="en-US" dirty="0">
                <a:solidFill>
                  <a:srgbClr val="FF0000"/>
                </a:solidFill>
              </a:rPr>
              <a:t> </a:t>
            </a:r>
            <a:r>
              <a:rPr lang="en-US" dirty="0" err="1">
                <a:solidFill>
                  <a:srgbClr val="FF0000"/>
                </a:solidFill>
              </a:rPr>
              <a:t>kẽm</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ü"/>
            </a:pPr>
            <a:r>
              <a:rPr lang="en-US" dirty="0"/>
              <a:t>Khi </a:t>
            </a:r>
            <a:r>
              <a:rPr lang="en-US" dirty="0" err="1"/>
              <a:t>bị</a:t>
            </a:r>
            <a:r>
              <a:rPr lang="en-US" dirty="0"/>
              <a:t> </a:t>
            </a:r>
            <a:r>
              <a:rPr lang="en-US" dirty="0" err="1"/>
              <a:t>thiếu</a:t>
            </a:r>
            <a:r>
              <a:rPr lang="en-US" dirty="0"/>
              <a:t> </a:t>
            </a:r>
            <a:r>
              <a:rPr lang="en-US" dirty="0" err="1"/>
              <a:t>kẽm</a:t>
            </a:r>
            <a:r>
              <a:rPr lang="en-US" dirty="0"/>
              <a:t>, </a:t>
            </a:r>
            <a:r>
              <a:rPr lang="en-US" dirty="0" err="1"/>
              <a:t>trẻ</a:t>
            </a:r>
            <a:r>
              <a:rPr lang="en-US" dirty="0"/>
              <a:t> </a:t>
            </a:r>
            <a:r>
              <a:rPr lang="en-US" dirty="0" err="1"/>
              <a:t>sẽ</a:t>
            </a:r>
            <a:r>
              <a:rPr lang="en-US" dirty="0"/>
              <a:t> </a:t>
            </a:r>
            <a:r>
              <a:rPr lang="en-US" dirty="0" err="1"/>
              <a:t>ăn</a:t>
            </a:r>
            <a:r>
              <a:rPr lang="en-US" dirty="0"/>
              <a:t> </a:t>
            </a:r>
            <a:r>
              <a:rPr lang="en-US" dirty="0" err="1"/>
              <a:t>uống</a:t>
            </a:r>
            <a:r>
              <a:rPr lang="en-US" dirty="0"/>
              <a:t> </a:t>
            </a:r>
            <a:r>
              <a:rPr lang="en-US" dirty="0" err="1"/>
              <a:t>kém</a:t>
            </a:r>
            <a:r>
              <a:rPr lang="en-US" dirty="0"/>
              <a:t> </a:t>
            </a:r>
            <a:r>
              <a:rPr lang="en-US" dirty="0" err="1"/>
              <a:t>thậm</a:t>
            </a:r>
            <a:r>
              <a:rPr lang="en-US" dirty="0"/>
              <a:t> </a:t>
            </a:r>
            <a:r>
              <a:rPr lang="en-US" dirty="0" err="1"/>
              <a:t>chí</a:t>
            </a:r>
            <a:r>
              <a:rPr lang="en-US" dirty="0"/>
              <a:t> </a:t>
            </a:r>
            <a:r>
              <a:rPr lang="en-US" dirty="0" err="1"/>
              <a:t>còn</a:t>
            </a:r>
            <a:r>
              <a:rPr lang="en-US" dirty="0"/>
              <a:t> </a:t>
            </a:r>
            <a:r>
              <a:rPr lang="en-US" dirty="0" err="1"/>
              <a:t>chán</a:t>
            </a:r>
            <a:r>
              <a:rPr lang="en-US" dirty="0"/>
              <a:t> </a:t>
            </a:r>
            <a:r>
              <a:rPr lang="en-US" dirty="0" err="1"/>
              <a:t>ăn</a:t>
            </a:r>
            <a:r>
              <a:rPr lang="en-US" dirty="0"/>
              <a:t> </a:t>
            </a:r>
            <a:r>
              <a:rPr lang="en-US" dirty="0" err="1"/>
              <a:t>thường</a:t>
            </a:r>
            <a:r>
              <a:rPr lang="en-US" dirty="0"/>
              <a:t> </a:t>
            </a:r>
            <a:r>
              <a:rPr lang="en-US" dirty="0" err="1"/>
              <a:t>xuyên</a:t>
            </a:r>
            <a:r>
              <a:rPr lang="en-US" dirty="0"/>
              <a:t>. </a:t>
            </a:r>
            <a:r>
              <a:rPr lang="en-US" dirty="0" err="1"/>
              <a:t>Sức</a:t>
            </a:r>
            <a:r>
              <a:rPr lang="en-US" dirty="0"/>
              <a:t> </a:t>
            </a:r>
            <a:r>
              <a:rPr lang="en-US" dirty="0" err="1"/>
              <a:t>đề</a:t>
            </a:r>
            <a:r>
              <a:rPr lang="en-US" dirty="0"/>
              <a:t> </a:t>
            </a:r>
            <a:r>
              <a:rPr lang="en-US" dirty="0" err="1"/>
              <a:t>kháng</a:t>
            </a:r>
            <a:r>
              <a:rPr lang="en-US" dirty="0"/>
              <a:t> </a:t>
            </a:r>
            <a:r>
              <a:rPr lang="en-US" dirty="0" err="1"/>
              <a:t>giảm</a:t>
            </a:r>
            <a:r>
              <a:rPr lang="en-US" dirty="0"/>
              <a:t>, </a:t>
            </a:r>
            <a:r>
              <a:rPr lang="en-US" dirty="0" err="1"/>
              <a:t>dễ</a:t>
            </a:r>
            <a:r>
              <a:rPr lang="en-US" dirty="0"/>
              <a:t> </a:t>
            </a:r>
            <a:r>
              <a:rPr lang="en-US" dirty="0" err="1"/>
              <a:t>bị</a:t>
            </a:r>
            <a:r>
              <a:rPr lang="en-US" dirty="0"/>
              <a:t> </a:t>
            </a:r>
            <a:r>
              <a:rPr lang="en-US" dirty="0" err="1"/>
              <a:t>mắc</a:t>
            </a:r>
            <a:r>
              <a:rPr lang="en-US" dirty="0"/>
              <a:t> </a:t>
            </a:r>
            <a:r>
              <a:rPr lang="en-US" dirty="0" err="1"/>
              <a:t>các</a:t>
            </a:r>
            <a:r>
              <a:rPr lang="en-US" dirty="0"/>
              <a:t> </a:t>
            </a:r>
            <a:r>
              <a:rPr lang="en-US" dirty="0" err="1"/>
              <a:t>bệnh</a:t>
            </a:r>
            <a:r>
              <a:rPr lang="en-US" dirty="0"/>
              <a:t> </a:t>
            </a:r>
            <a:r>
              <a:rPr lang="en-US" dirty="0" err="1"/>
              <a:t>nhiễm</a:t>
            </a:r>
            <a:r>
              <a:rPr lang="en-US" dirty="0"/>
              <a:t> </a:t>
            </a:r>
            <a:r>
              <a:rPr lang="en-US" dirty="0" err="1"/>
              <a:t>trùng</a:t>
            </a:r>
            <a:r>
              <a:rPr lang="en-US" dirty="0"/>
              <a:t>.</a:t>
            </a:r>
          </a:p>
          <a:p>
            <a:pPr>
              <a:buFont typeface="Wingdings" panose="05000000000000000000" pitchFamily="2" charset="2"/>
              <a:buChar char="ü"/>
            </a:pPr>
            <a:r>
              <a:rPr lang="en-US" dirty="0" err="1"/>
              <a:t>Trẻ</a:t>
            </a:r>
            <a:r>
              <a:rPr lang="en-US" dirty="0"/>
              <a:t> </a:t>
            </a:r>
            <a:r>
              <a:rPr lang="en-US" dirty="0" err="1"/>
              <a:t>bị</a:t>
            </a:r>
            <a:r>
              <a:rPr lang="en-US" dirty="0"/>
              <a:t> </a:t>
            </a:r>
            <a:r>
              <a:rPr lang="en-US" dirty="0" err="1"/>
              <a:t>thiếu</a:t>
            </a:r>
            <a:r>
              <a:rPr lang="en-US" dirty="0"/>
              <a:t> </a:t>
            </a:r>
            <a:r>
              <a:rPr lang="en-US" dirty="0" err="1"/>
              <a:t>kẽm</a:t>
            </a:r>
            <a:r>
              <a:rPr lang="en-US" dirty="0"/>
              <a:t> </a:t>
            </a:r>
            <a:r>
              <a:rPr lang="en-US" dirty="0" err="1"/>
              <a:t>thường</a:t>
            </a:r>
            <a:r>
              <a:rPr lang="en-US" dirty="0"/>
              <a:t> </a:t>
            </a:r>
            <a:r>
              <a:rPr lang="en-US" dirty="0" err="1"/>
              <a:t>trằn</a:t>
            </a:r>
            <a:r>
              <a:rPr lang="en-US" dirty="0"/>
              <a:t> </a:t>
            </a:r>
            <a:r>
              <a:rPr lang="en-US" dirty="0" err="1"/>
              <a:t>trọc</a:t>
            </a:r>
            <a:r>
              <a:rPr lang="en-US" dirty="0"/>
              <a:t> </a:t>
            </a:r>
            <a:r>
              <a:rPr lang="en-US" dirty="0" err="1"/>
              <a:t>khó</a:t>
            </a:r>
            <a:r>
              <a:rPr lang="en-US" dirty="0"/>
              <a:t> </a:t>
            </a:r>
            <a:r>
              <a:rPr lang="en-US" dirty="0" err="1"/>
              <a:t>ngủ</a:t>
            </a:r>
            <a:r>
              <a:rPr lang="en-US" dirty="0"/>
              <a:t>, </a:t>
            </a:r>
            <a:r>
              <a:rPr lang="en-US" dirty="0" err="1"/>
              <a:t>thức</a:t>
            </a:r>
            <a:r>
              <a:rPr lang="en-US" dirty="0"/>
              <a:t> </a:t>
            </a:r>
            <a:r>
              <a:rPr lang="en-US" dirty="0" err="1"/>
              <a:t>giấc</a:t>
            </a:r>
            <a:r>
              <a:rPr lang="en-US" dirty="0"/>
              <a:t> </a:t>
            </a:r>
            <a:r>
              <a:rPr lang="en-US" dirty="0" err="1"/>
              <a:t>nhiều</a:t>
            </a:r>
            <a:r>
              <a:rPr lang="en-US" dirty="0"/>
              <a:t> </a:t>
            </a:r>
            <a:r>
              <a:rPr lang="en-US" dirty="0" err="1"/>
              <a:t>lần</a:t>
            </a:r>
            <a:r>
              <a:rPr lang="en-US" dirty="0"/>
              <a:t> </a:t>
            </a:r>
            <a:r>
              <a:rPr lang="en-US" dirty="0" err="1"/>
              <a:t>trong</a:t>
            </a:r>
            <a:r>
              <a:rPr lang="en-US" dirty="0"/>
              <a:t> </a:t>
            </a:r>
            <a:r>
              <a:rPr lang="en-US" dirty="0" err="1"/>
              <a:t>đêm</a:t>
            </a:r>
            <a:r>
              <a:rPr lang="en-US" dirty="0"/>
              <a:t>.</a:t>
            </a:r>
          </a:p>
          <a:p>
            <a:pPr>
              <a:buFont typeface="Wingdings" panose="05000000000000000000" pitchFamily="2" charset="2"/>
              <a:buChar char="ü"/>
            </a:pPr>
            <a:r>
              <a:rPr lang="en-US" dirty="0" err="1"/>
              <a:t>Trẻ</a:t>
            </a:r>
            <a:r>
              <a:rPr lang="en-US" dirty="0"/>
              <a:t> </a:t>
            </a:r>
            <a:r>
              <a:rPr lang="en-US" dirty="0" err="1"/>
              <a:t>thiếu</a:t>
            </a:r>
            <a:r>
              <a:rPr lang="en-US" dirty="0"/>
              <a:t> </a:t>
            </a:r>
            <a:r>
              <a:rPr lang="en-US" dirty="0" err="1"/>
              <a:t>kẽm</a:t>
            </a:r>
            <a:r>
              <a:rPr lang="en-US" dirty="0"/>
              <a:t>, </a:t>
            </a:r>
            <a:r>
              <a:rPr lang="en-US" dirty="0" err="1"/>
              <a:t>tế</a:t>
            </a:r>
            <a:r>
              <a:rPr lang="en-US" dirty="0"/>
              <a:t> </a:t>
            </a:r>
            <a:r>
              <a:rPr lang="en-US" dirty="0" err="1"/>
              <a:t>bào</a:t>
            </a:r>
            <a:r>
              <a:rPr lang="en-US" dirty="0"/>
              <a:t> </a:t>
            </a:r>
            <a:r>
              <a:rPr lang="en-US" dirty="0" err="1"/>
              <a:t>sẽ</a:t>
            </a:r>
            <a:r>
              <a:rPr lang="en-US" dirty="0"/>
              <a:t> </a:t>
            </a:r>
            <a:r>
              <a:rPr lang="en-US" dirty="0" err="1"/>
              <a:t>chậm</a:t>
            </a:r>
            <a:r>
              <a:rPr lang="en-US" dirty="0"/>
              <a:t> </a:t>
            </a:r>
            <a:r>
              <a:rPr lang="en-US" dirty="0" err="1"/>
              <a:t>phân</a:t>
            </a:r>
            <a:r>
              <a:rPr lang="en-US" dirty="0"/>
              <a:t> </a:t>
            </a:r>
            <a:r>
              <a:rPr lang="en-US" dirty="0" err="1"/>
              <a:t>chia</a:t>
            </a:r>
            <a:r>
              <a:rPr lang="en-US" dirty="0"/>
              <a:t>, </a:t>
            </a:r>
            <a:r>
              <a:rPr lang="en-US" dirty="0" err="1"/>
              <a:t>ảnh</a:t>
            </a:r>
            <a:r>
              <a:rPr lang="en-US" dirty="0"/>
              <a:t> </a:t>
            </a:r>
            <a:r>
              <a:rPr lang="en-US" dirty="0" err="1"/>
              <a:t>hưởng</a:t>
            </a:r>
            <a:r>
              <a:rPr lang="en-US" dirty="0"/>
              <a:t> </a:t>
            </a:r>
            <a:r>
              <a:rPr lang="en-US" dirty="0" err="1"/>
              <a:t>trầm</a:t>
            </a:r>
            <a:r>
              <a:rPr lang="en-US" dirty="0"/>
              <a:t> </a:t>
            </a:r>
            <a:r>
              <a:rPr lang="en-US" dirty="0" err="1"/>
              <a:t>trọng</a:t>
            </a:r>
            <a:r>
              <a:rPr lang="en-US" dirty="0"/>
              <a:t> </a:t>
            </a:r>
            <a:r>
              <a:rPr lang="en-US" dirty="0" err="1"/>
              <a:t>đến</a:t>
            </a:r>
            <a:r>
              <a:rPr lang="en-US" dirty="0"/>
              <a:t> </a:t>
            </a:r>
            <a:r>
              <a:rPr lang="en-US" dirty="0" err="1"/>
              <a:t>sự</a:t>
            </a:r>
            <a:r>
              <a:rPr lang="en-US" dirty="0"/>
              <a:t> </a:t>
            </a:r>
            <a:r>
              <a:rPr lang="en-US" dirty="0" err="1"/>
              <a:t>tăng</a:t>
            </a:r>
            <a:r>
              <a:rPr lang="en-US" dirty="0"/>
              <a:t> </a:t>
            </a:r>
            <a:r>
              <a:rPr lang="en-US" dirty="0" err="1"/>
              <a:t>trưởng</a:t>
            </a:r>
            <a:r>
              <a:rPr lang="en-US" dirty="0"/>
              <a:t>. </a:t>
            </a:r>
            <a:r>
              <a:rPr lang="en-US" dirty="0" err="1"/>
              <a:t>Tình</a:t>
            </a:r>
            <a:r>
              <a:rPr lang="en-US" dirty="0"/>
              <a:t> </a:t>
            </a:r>
            <a:r>
              <a:rPr lang="en-US" dirty="0" err="1"/>
              <a:t>trạng</a:t>
            </a:r>
            <a:r>
              <a:rPr lang="en-US" dirty="0"/>
              <a:t> </a:t>
            </a:r>
            <a:r>
              <a:rPr lang="en-US" dirty="0" err="1"/>
              <a:t>này</a:t>
            </a:r>
            <a:r>
              <a:rPr lang="en-US" dirty="0"/>
              <a:t> </a:t>
            </a:r>
            <a:r>
              <a:rPr lang="en-US" dirty="0" err="1"/>
              <a:t>cũng</a:t>
            </a:r>
            <a:r>
              <a:rPr lang="en-US" dirty="0"/>
              <a:t> </a:t>
            </a:r>
            <a:r>
              <a:rPr lang="en-US" dirty="0" err="1"/>
              <a:t>dẫn</a:t>
            </a:r>
            <a:r>
              <a:rPr lang="en-US" dirty="0"/>
              <a:t> </a:t>
            </a:r>
            <a:r>
              <a:rPr lang="en-US" dirty="0" err="1"/>
              <a:t>đến</a:t>
            </a:r>
            <a:r>
              <a:rPr lang="en-US" dirty="0"/>
              <a:t> </a:t>
            </a:r>
            <a:r>
              <a:rPr lang="en-US" dirty="0" err="1"/>
              <a:t>chậm</a:t>
            </a:r>
            <a:r>
              <a:rPr lang="en-US" dirty="0"/>
              <a:t> </a:t>
            </a:r>
            <a:r>
              <a:rPr lang="en-US" dirty="0" err="1"/>
              <a:t>phát</a:t>
            </a:r>
            <a:r>
              <a:rPr lang="en-US" dirty="0"/>
              <a:t> </a:t>
            </a:r>
            <a:r>
              <a:rPr lang="en-US" dirty="0" err="1"/>
              <a:t>triển</a:t>
            </a:r>
            <a:r>
              <a:rPr lang="en-US" dirty="0"/>
              <a:t> </a:t>
            </a:r>
            <a:r>
              <a:rPr lang="en-US" dirty="0" err="1"/>
              <a:t>chiều</a:t>
            </a:r>
            <a:r>
              <a:rPr lang="en-US" dirty="0"/>
              <a:t> </a:t>
            </a:r>
            <a:r>
              <a:rPr lang="en-US" dirty="0" err="1"/>
              <a:t>cao</a:t>
            </a:r>
            <a:r>
              <a:rPr lang="en-US" dirty="0"/>
              <a:t>, </a:t>
            </a:r>
            <a:r>
              <a:rPr lang="en-US" dirty="0" err="1"/>
              <a:t>chậm</a:t>
            </a:r>
            <a:r>
              <a:rPr lang="en-US" dirty="0"/>
              <a:t> </a:t>
            </a:r>
            <a:r>
              <a:rPr lang="en-US" dirty="0" err="1"/>
              <a:t>lớn</a:t>
            </a:r>
            <a:r>
              <a:rPr lang="en-US" dirty="0"/>
              <a:t> </a:t>
            </a:r>
            <a:r>
              <a:rPr lang="en-US" dirty="0" err="1"/>
              <a:t>và</a:t>
            </a:r>
            <a:r>
              <a:rPr lang="en-US" dirty="0"/>
              <a:t> </a:t>
            </a:r>
            <a:r>
              <a:rPr lang="en-US" dirty="0" err="1"/>
              <a:t>chậm</a:t>
            </a:r>
            <a:r>
              <a:rPr lang="en-US" dirty="0"/>
              <a:t> </a:t>
            </a:r>
            <a:r>
              <a:rPr lang="en-US" dirty="0" err="1"/>
              <a:t>dậy</a:t>
            </a:r>
            <a:r>
              <a:rPr lang="en-US" dirty="0"/>
              <a:t> </a:t>
            </a:r>
            <a:r>
              <a:rPr lang="en-US" dirty="0" err="1"/>
              <a:t>thì</a:t>
            </a:r>
            <a:r>
              <a:rPr lang="en-US" dirty="0"/>
              <a:t>.</a:t>
            </a:r>
          </a:p>
          <a:p>
            <a:pPr>
              <a:buNone/>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6ADBA8-3C1F-4CA6-B91F-6EFB305BD72B}"/>
              </a:ext>
            </a:extLst>
          </p:cNvPr>
          <p:cNvSpPr>
            <a:spLocks noGrp="1"/>
          </p:cNvSpPr>
          <p:nvPr>
            <p:ph type="title"/>
          </p:nvPr>
        </p:nvSpPr>
        <p:spPr/>
        <p:txBody>
          <a:bodyPr>
            <a:normAutofit fontScale="90000"/>
          </a:bodyPr>
          <a:lstStyle/>
          <a:p>
            <a:r>
              <a:rPr lang="vi-VN" altLang="ja-JP" b="1" dirty="0" err="1">
                <a:solidFill>
                  <a:srgbClr val="FF0000"/>
                </a:solidFill>
              </a:rPr>
              <a:t>Nhóm</a:t>
            </a:r>
            <a:r>
              <a:rPr lang="vi-VN" altLang="ja-JP" b="1" dirty="0">
                <a:solidFill>
                  <a:srgbClr val="FF0000"/>
                </a:solidFill>
              </a:rPr>
              <a:t> </a:t>
            </a:r>
            <a:r>
              <a:rPr lang="vi-VN" altLang="ja-JP" b="1" dirty="0" err="1">
                <a:solidFill>
                  <a:srgbClr val="FF0000"/>
                </a:solidFill>
              </a:rPr>
              <a:t>thực</a:t>
            </a:r>
            <a:r>
              <a:rPr lang="vi-VN" altLang="ja-JP" b="1" dirty="0">
                <a:solidFill>
                  <a:srgbClr val="FF0000"/>
                </a:solidFill>
              </a:rPr>
              <a:t> </a:t>
            </a:r>
            <a:r>
              <a:rPr lang="vi-VN" altLang="ja-JP" b="1" dirty="0" err="1">
                <a:solidFill>
                  <a:srgbClr val="FF0000"/>
                </a:solidFill>
              </a:rPr>
              <a:t>phẩm</a:t>
            </a:r>
            <a:r>
              <a:rPr lang="vi-VN" altLang="ja-JP" b="1" dirty="0">
                <a:solidFill>
                  <a:srgbClr val="FF0000"/>
                </a:solidFill>
              </a:rPr>
              <a:t> </a:t>
            </a:r>
            <a:r>
              <a:rPr lang="vi-VN" altLang="ja-JP" b="1" dirty="0" err="1">
                <a:solidFill>
                  <a:srgbClr val="FF0000"/>
                </a:solidFill>
              </a:rPr>
              <a:t>chứa</a:t>
            </a:r>
            <a:r>
              <a:rPr lang="vi-VN" altLang="ja-JP" b="1" dirty="0">
                <a:solidFill>
                  <a:srgbClr val="FF0000"/>
                </a:solidFill>
              </a:rPr>
              <a:t> </a:t>
            </a:r>
            <a:r>
              <a:rPr lang="vi-VN" altLang="ja-JP" b="1" dirty="0" err="1">
                <a:solidFill>
                  <a:srgbClr val="FF0000"/>
                </a:solidFill>
              </a:rPr>
              <a:t>Flavonoid</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4EE23249-626E-4D90-A894-C051B56534E6}"/>
              </a:ext>
            </a:extLst>
          </p:cNvPr>
          <p:cNvSpPr>
            <a:spLocks noGrp="1"/>
          </p:cNvSpPr>
          <p:nvPr>
            <p:ph idx="1"/>
          </p:nvPr>
        </p:nvSpPr>
        <p:spPr/>
        <p:txBody>
          <a:bodyPr>
            <a:normAutofit/>
          </a:bodyPr>
          <a:lstStyle/>
          <a:p>
            <a:pPr lvl="0"/>
            <a:r>
              <a:rPr lang="vi-VN" altLang="ja-JP" dirty="0" err="1"/>
              <a:t>Nhóm</a:t>
            </a:r>
            <a:r>
              <a:rPr lang="vi-VN" altLang="ja-JP" dirty="0"/>
              <a:t> </a:t>
            </a:r>
            <a:r>
              <a:rPr lang="vi-VN" altLang="ja-JP" dirty="0" err="1"/>
              <a:t>thực</a:t>
            </a:r>
            <a:r>
              <a:rPr lang="vi-VN" altLang="ja-JP" dirty="0"/>
              <a:t> </a:t>
            </a:r>
            <a:r>
              <a:rPr lang="vi-VN" altLang="ja-JP" dirty="0" err="1"/>
              <a:t>phẩm</a:t>
            </a:r>
            <a:r>
              <a:rPr lang="vi-VN" altLang="ja-JP" dirty="0"/>
              <a:t> </a:t>
            </a:r>
            <a:r>
              <a:rPr lang="vi-VN" altLang="ja-JP" dirty="0" err="1"/>
              <a:t>chứa</a:t>
            </a:r>
            <a:r>
              <a:rPr lang="vi-VN" altLang="ja-JP" dirty="0"/>
              <a:t> </a:t>
            </a:r>
            <a:r>
              <a:rPr lang="vi-VN" altLang="ja-JP" dirty="0" err="1"/>
              <a:t>Flavonoid</a:t>
            </a:r>
            <a:r>
              <a:rPr lang="vi-VN" altLang="ja-JP" dirty="0"/>
              <a:t> </a:t>
            </a:r>
            <a:r>
              <a:rPr lang="vi-VN" altLang="ja-JP" dirty="0" err="1"/>
              <a:t>cũng</a:t>
            </a:r>
            <a:r>
              <a:rPr lang="vi-VN" altLang="ja-JP" dirty="0"/>
              <a:t> </a:t>
            </a:r>
            <a:r>
              <a:rPr lang="vi-VN" altLang="ja-JP" dirty="0" err="1"/>
              <a:t>đóng</a:t>
            </a:r>
            <a:r>
              <a:rPr lang="vi-VN" altLang="ja-JP" dirty="0"/>
              <a:t> vai </a:t>
            </a:r>
            <a:r>
              <a:rPr lang="vi-VN" altLang="ja-JP" dirty="0" err="1"/>
              <a:t>trò</a:t>
            </a:r>
            <a:r>
              <a:rPr lang="vi-VN" altLang="ja-JP" dirty="0"/>
              <a:t> quan </a:t>
            </a:r>
            <a:r>
              <a:rPr lang="vi-VN" altLang="ja-JP" dirty="0" err="1"/>
              <a:t>trọng</a:t>
            </a:r>
            <a:r>
              <a:rPr lang="vi-VN" altLang="ja-JP" dirty="0"/>
              <a:t> </a:t>
            </a:r>
            <a:r>
              <a:rPr lang="vi-VN" altLang="ja-JP" dirty="0" err="1"/>
              <a:t>giúp</a:t>
            </a:r>
            <a:r>
              <a:rPr lang="vi-VN" altLang="ja-JP" dirty="0"/>
              <a:t> tăng </a:t>
            </a:r>
            <a:r>
              <a:rPr lang="vi-VN" altLang="ja-JP" dirty="0" err="1"/>
              <a:t>khả</a:t>
            </a:r>
            <a:r>
              <a:rPr lang="vi-VN" altLang="ja-JP" dirty="0"/>
              <a:t> năng </a:t>
            </a:r>
            <a:r>
              <a:rPr lang="vi-VN" altLang="ja-JP" dirty="0" err="1"/>
              <a:t>chống</a:t>
            </a:r>
            <a:r>
              <a:rPr lang="vi-VN" altLang="ja-JP" dirty="0"/>
              <a:t> </a:t>
            </a:r>
            <a:r>
              <a:rPr lang="vi-VN" altLang="ja-JP" dirty="0" err="1"/>
              <a:t>oxy</a:t>
            </a:r>
            <a:r>
              <a:rPr lang="vi-VN" altLang="ja-JP" dirty="0"/>
              <a:t> </a:t>
            </a:r>
            <a:r>
              <a:rPr lang="vi-VN" altLang="ja-JP" dirty="0" err="1"/>
              <a:t>hóa</a:t>
            </a:r>
            <a:r>
              <a:rPr lang="vi-VN" altLang="ja-JP" dirty="0"/>
              <a:t> </a:t>
            </a:r>
            <a:r>
              <a:rPr lang="vi-VN" altLang="ja-JP" dirty="0" err="1"/>
              <a:t>và</a:t>
            </a:r>
            <a:r>
              <a:rPr lang="vi-VN" altLang="ja-JP" dirty="0"/>
              <a:t> tăng </a:t>
            </a:r>
            <a:r>
              <a:rPr lang="vi-VN" altLang="ja-JP" dirty="0" err="1"/>
              <a:t>cường</a:t>
            </a:r>
            <a:r>
              <a:rPr lang="vi-VN" altLang="ja-JP" dirty="0"/>
              <a:t> </a:t>
            </a:r>
            <a:r>
              <a:rPr lang="vi-VN" altLang="ja-JP" dirty="0" err="1"/>
              <a:t>miễn</a:t>
            </a:r>
            <a:r>
              <a:rPr lang="vi-VN" altLang="ja-JP" dirty="0"/>
              <a:t> </a:t>
            </a:r>
            <a:r>
              <a:rPr lang="vi-VN" altLang="ja-JP" dirty="0" err="1"/>
              <a:t>dịch</a:t>
            </a:r>
            <a:r>
              <a:rPr lang="vi-VN" altLang="ja-JP" dirty="0"/>
              <a:t> </a:t>
            </a:r>
            <a:r>
              <a:rPr lang="vi-VN" altLang="ja-JP" dirty="0" err="1"/>
              <a:t>của</a:t>
            </a:r>
            <a:r>
              <a:rPr lang="vi-VN" altLang="ja-JP" dirty="0"/>
              <a:t> cơ </a:t>
            </a:r>
            <a:r>
              <a:rPr lang="vi-VN" altLang="ja-JP" dirty="0" err="1"/>
              <a:t>thể</a:t>
            </a:r>
            <a:r>
              <a:rPr lang="vi-VN" altLang="ja-JP" dirty="0"/>
              <a:t>.</a:t>
            </a:r>
            <a:endParaRPr lang="en-US" altLang="ja-JP" dirty="0"/>
          </a:p>
          <a:p>
            <a:pPr lvl="0"/>
            <a:r>
              <a:rPr lang="vi-VN" altLang="ja-JP" dirty="0"/>
              <a:t> </a:t>
            </a:r>
            <a:r>
              <a:rPr lang="vi-VN" altLang="ja-JP" dirty="0" err="1"/>
              <a:t>Các</a:t>
            </a:r>
            <a:r>
              <a:rPr lang="vi-VN" altLang="ja-JP" dirty="0"/>
              <a:t> </a:t>
            </a:r>
            <a:r>
              <a:rPr lang="vi-VN" altLang="ja-JP" dirty="0" err="1"/>
              <a:t>thực</a:t>
            </a:r>
            <a:r>
              <a:rPr lang="vi-VN" altLang="ja-JP" dirty="0"/>
              <a:t> </a:t>
            </a:r>
            <a:r>
              <a:rPr lang="vi-VN" altLang="ja-JP" dirty="0" err="1"/>
              <a:t>phẩm</a:t>
            </a:r>
            <a:r>
              <a:rPr lang="vi-VN" altLang="ja-JP" dirty="0"/>
              <a:t> </a:t>
            </a:r>
            <a:r>
              <a:rPr lang="vi-VN" altLang="ja-JP" dirty="0" err="1"/>
              <a:t>giàu</a:t>
            </a:r>
            <a:r>
              <a:rPr lang="vi-VN" altLang="ja-JP" dirty="0"/>
              <a:t> </a:t>
            </a:r>
            <a:r>
              <a:rPr lang="vi-VN" altLang="ja-JP" dirty="0" err="1"/>
              <a:t>flavonoid</a:t>
            </a:r>
            <a:r>
              <a:rPr lang="vi-VN" altLang="ja-JP" dirty="0"/>
              <a:t> như: </a:t>
            </a:r>
            <a:r>
              <a:rPr lang="vi-VN" altLang="ja-JP" dirty="0" err="1"/>
              <a:t>các</a:t>
            </a:r>
            <a:r>
              <a:rPr lang="vi-VN" altLang="ja-JP" dirty="0"/>
              <a:t> </a:t>
            </a:r>
            <a:r>
              <a:rPr lang="vi-VN" altLang="ja-JP" dirty="0" err="1"/>
              <a:t>loại</a:t>
            </a:r>
            <a:r>
              <a:rPr lang="vi-VN" altLang="ja-JP" dirty="0"/>
              <a:t> rau gia </a:t>
            </a:r>
            <a:r>
              <a:rPr lang="vi-VN" altLang="ja-JP" dirty="0" err="1"/>
              <a:t>vị</a:t>
            </a:r>
            <a:r>
              <a:rPr lang="vi-VN" altLang="ja-JP" dirty="0"/>
              <a:t> như </a:t>
            </a:r>
            <a:r>
              <a:rPr lang="vi-VN" altLang="ja-JP" dirty="0" err="1"/>
              <a:t>các</a:t>
            </a:r>
            <a:r>
              <a:rPr lang="vi-VN" altLang="ja-JP" dirty="0"/>
              <a:t> </a:t>
            </a:r>
            <a:r>
              <a:rPr lang="vi-VN" altLang="ja-JP" dirty="0" err="1"/>
              <a:t>loại</a:t>
            </a:r>
            <a:r>
              <a:rPr lang="vi-VN" altLang="ja-JP" dirty="0"/>
              <a:t> </a:t>
            </a:r>
            <a:r>
              <a:rPr lang="vi-VN" altLang="ja-JP" dirty="0" err="1"/>
              <a:t>húng</a:t>
            </a:r>
            <a:r>
              <a:rPr lang="vi-VN" altLang="ja-JP" dirty="0"/>
              <a:t>, </a:t>
            </a:r>
            <a:r>
              <a:rPr lang="vi-VN" altLang="ja-JP" dirty="0" err="1"/>
              <a:t>tía</a:t>
            </a:r>
            <a:r>
              <a:rPr lang="vi-VN" altLang="ja-JP" dirty="0"/>
              <a:t> tô, </a:t>
            </a:r>
            <a:r>
              <a:rPr lang="vi-VN" altLang="ja-JP" dirty="0" err="1"/>
              <a:t>súp</a:t>
            </a:r>
            <a:r>
              <a:rPr lang="vi-VN" altLang="ja-JP" dirty="0"/>
              <a:t> lơ xanh, </a:t>
            </a:r>
            <a:r>
              <a:rPr lang="vi-VN" altLang="ja-JP" dirty="0" err="1"/>
              <a:t>cải</a:t>
            </a:r>
            <a:r>
              <a:rPr lang="vi-VN" altLang="ja-JP" dirty="0"/>
              <a:t> xanh, </a:t>
            </a:r>
            <a:r>
              <a:rPr lang="vi-VN" altLang="ja-JP" dirty="0" err="1"/>
              <a:t>táo</a:t>
            </a:r>
            <a:r>
              <a:rPr lang="vi-VN" altLang="ja-JP" dirty="0"/>
              <a:t>, </a:t>
            </a:r>
            <a:r>
              <a:rPr lang="vi-VN" altLang="ja-JP" dirty="0" err="1"/>
              <a:t>trà</a:t>
            </a:r>
            <a:r>
              <a:rPr lang="vi-VN" altLang="ja-JP" dirty="0"/>
              <a:t> xanh, </a:t>
            </a:r>
            <a:r>
              <a:rPr lang="vi-VN" altLang="ja-JP" dirty="0" err="1"/>
              <a:t>gừng</a:t>
            </a:r>
            <a:r>
              <a:rPr lang="vi-VN" altLang="ja-JP" dirty="0"/>
              <a:t>, </a:t>
            </a:r>
            <a:r>
              <a:rPr lang="vi-VN" altLang="ja-JP" dirty="0" err="1"/>
              <a:t>tỏi</a:t>
            </a:r>
            <a:r>
              <a:rPr lang="vi-VN" altLang="ja-JP" dirty="0"/>
              <a:t>, </a:t>
            </a:r>
            <a:r>
              <a:rPr lang="vi-VN" altLang="ja-JP" dirty="0" err="1"/>
              <a:t>nghệ</a:t>
            </a:r>
            <a:r>
              <a:rPr lang="vi-VN" altLang="ja-JP" dirty="0"/>
              <a:t>, </a:t>
            </a:r>
            <a:r>
              <a:rPr lang="vi-VN" altLang="ja-JP" dirty="0" err="1"/>
              <a:t>các</a:t>
            </a:r>
            <a:r>
              <a:rPr lang="vi-VN" altLang="ja-JP" dirty="0"/>
              <a:t> </a:t>
            </a:r>
            <a:r>
              <a:rPr lang="vi-VN" altLang="ja-JP" dirty="0" err="1"/>
              <a:t>loại</a:t>
            </a:r>
            <a:r>
              <a:rPr lang="vi-VN" altLang="ja-JP" dirty="0"/>
              <a:t> rau </a:t>
            </a:r>
            <a:r>
              <a:rPr lang="vi-VN" altLang="ja-JP" dirty="0" err="1"/>
              <a:t>lá</a:t>
            </a:r>
            <a:r>
              <a:rPr lang="vi-VN" altLang="ja-JP" dirty="0"/>
              <a:t> </a:t>
            </a:r>
            <a:r>
              <a:rPr lang="vi-VN" altLang="ja-JP" dirty="0" err="1"/>
              <a:t>màu</a:t>
            </a:r>
            <a:r>
              <a:rPr lang="vi-VN" altLang="ja-JP" dirty="0"/>
              <a:t> xanh.</a:t>
            </a:r>
            <a:endParaRPr lang="ja-JP" altLang="ja-JP" dirty="0"/>
          </a:p>
          <a:p>
            <a:endParaRPr kumimoji="1" lang="ja-JP" altLang="en-US" dirty="0"/>
          </a:p>
        </p:txBody>
      </p:sp>
    </p:spTree>
    <p:extLst>
      <p:ext uri="{BB962C8B-B14F-4D97-AF65-F5344CB8AC3E}">
        <p14:creationId xmlns:p14="http://schemas.microsoft.com/office/powerpoint/2010/main" xmlns="" val="4078142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3546C8-FD84-4966-9FCB-6DB7E784E6D6}"/>
              </a:ext>
            </a:extLst>
          </p:cNvPr>
          <p:cNvSpPr>
            <a:spLocks noGrp="1"/>
          </p:cNvSpPr>
          <p:nvPr>
            <p:ph type="title"/>
          </p:nvPr>
        </p:nvSpPr>
        <p:spPr/>
        <p:txBody>
          <a:bodyPr/>
          <a:lstStyle/>
          <a:p>
            <a:r>
              <a:rPr lang="vi-VN" altLang="ja-JP" b="1" dirty="0" err="1">
                <a:solidFill>
                  <a:srgbClr val="FF0000"/>
                </a:solidFill>
              </a:rPr>
              <a:t>Omega</a:t>
            </a:r>
            <a:r>
              <a:rPr lang="vi-VN" altLang="ja-JP" b="1" dirty="0">
                <a:solidFill>
                  <a:srgbClr val="FF0000"/>
                </a:solidFill>
              </a:rPr>
              <a:t> 3</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39798CC5-4F65-4B91-B9D0-EA80F6C77CBC}"/>
              </a:ext>
            </a:extLst>
          </p:cNvPr>
          <p:cNvSpPr>
            <a:spLocks noGrp="1"/>
          </p:cNvSpPr>
          <p:nvPr>
            <p:ph idx="1"/>
          </p:nvPr>
        </p:nvSpPr>
        <p:spPr/>
        <p:txBody>
          <a:bodyPr/>
          <a:lstStyle/>
          <a:p>
            <a:r>
              <a:rPr lang="vi-VN" altLang="ja-JP" dirty="0" err="1"/>
              <a:t>Omega</a:t>
            </a:r>
            <a:r>
              <a:rPr lang="vi-VN" altLang="ja-JP" dirty="0"/>
              <a:t> 3: </a:t>
            </a:r>
            <a:r>
              <a:rPr lang="vi-VN" altLang="ja-JP" dirty="0" err="1"/>
              <a:t>là</a:t>
            </a:r>
            <a:r>
              <a:rPr lang="vi-VN" altLang="ja-JP" dirty="0"/>
              <a:t> 1 </a:t>
            </a:r>
            <a:r>
              <a:rPr lang="vi-VN" altLang="ja-JP" dirty="0" err="1"/>
              <a:t>loại</a:t>
            </a:r>
            <a:r>
              <a:rPr lang="vi-VN" altLang="ja-JP" dirty="0"/>
              <a:t> </a:t>
            </a:r>
            <a:r>
              <a:rPr lang="vi-VN" altLang="ja-JP" dirty="0" err="1"/>
              <a:t>acid</a:t>
            </a:r>
            <a:r>
              <a:rPr lang="vi-VN" altLang="ja-JP" dirty="0"/>
              <a:t> </a:t>
            </a:r>
            <a:r>
              <a:rPr lang="vi-VN" altLang="ja-JP" dirty="0" err="1"/>
              <a:t>béo</a:t>
            </a:r>
            <a:r>
              <a:rPr lang="vi-VN" altLang="ja-JP" dirty="0"/>
              <a:t> </a:t>
            </a:r>
            <a:r>
              <a:rPr lang="vi-VN" altLang="ja-JP" dirty="0" err="1"/>
              <a:t>thiết</a:t>
            </a:r>
            <a:r>
              <a:rPr lang="vi-VN" altLang="ja-JP" dirty="0"/>
              <a:t> </a:t>
            </a:r>
            <a:r>
              <a:rPr lang="vi-VN" altLang="ja-JP" dirty="0" err="1"/>
              <a:t>yếu</a:t>
            </a:r>
            <a:r>
              <a:rPr lang="vi-VN" altLang="ja-JP" dirty="0"/>
              <a:t> </a:t>
            </a:r>
            <a:r>
              <a:rPr lang="vi-VN" altLang="ja-JP" dirty="0" err="1"/>
              <a:t>mà</a:t>
            </a:r>
            <a:r>
              <a:rPr lang="vi-VN" altLang="ja-JP" dirty="0"/>
              <a:t> cơ </a:t>
            </a:r>
            <a:r>
              <a:rPr lang="vi-VN" altLang="ja-JP" dirty="0" err="1"/>
              <a:t>thể</a:t>
            </a:r>
            <a:r>
              <a:rPr lang="vi-VN" altLang="ja-JP" dirty="0"/>
              <a:t> không </a:t>
            </a:r>
            <a:r>
              <a:rPr lang="vi-VN" altLang="ja-JP" dirty="0" err="1"/>
              <a:t>tự</a:t>
            </a:r>
            <a:r>
              <a:rPr lang="vi-VN" altLang="ja-JP" dirty="0"/>
              <a:t> </a:t>
            </a:r>
            <a:r>
              <a:rPr lang="vi-VN" altLang="ja-JP" dirty="0" err="1"/>
              <a:t>tổng</a:t>
            </a:r>
            <a:r>
              <a:rPr lang="vi-VN" altLang="ja-JP" dirty="0"/>
              <a:t> </a:t>
            </a:r>
            <a:r>
              <a:rPr lang="vi-VN" altLang="ja-JP" dirty="0" err="1"/>
              <a:t>hợp</a:t>
            </a:r>
            <a:r>
              <a:rPr lang="vi-VN" altLang="ja-JP" dirty="0"/>
              <a:t> </a:t>
            </a:r>
            <a:r>
              <a:rPr lang="vi-VN" altLang="ja-JP" dirty="0" err="1"/>
              <a:t>được</a:t>
            </a:r>
            <a:r>
              <a:rPr lang="vi-VN" altLang="ja-JP" dirty="0"/>
              <a:t>, </a:t>
            </a:r>
            <a:r>
              <a:rPr lang="vi-VN" altLang="ja-JP" dirty="0" err="1"/>
              <a:t>có</a:t>
            </a:r>
            <a:r>
              <a:rPr lang="vi-VN" altLang="ja-JP" dirty="0"/>
              <a:t> vai </a:t>
            </a:r>
            <a:r>
              <a:rPr lang="vi-VN" altLang="ja-JP" dirty="0" err="1"/>
              <a:t>trò</a:t>
            </a:r>
            <a:r>
              <a:rPr lang="vi-VN" altLang="ja-JP" dirty="0"/>
              <a:t> quan </a:t>
            </a:r>
            <a:r>
              <a:rPr lang="vi-VN" altLang="ja-JP" dirty="0" err="1"/>
              <a:t>trọng</a:t>
            </a:r>
            <a:r>
              <a:rPr lang="vi-VN" altLang="ja-JP" dirty="0"/>
              <a:t> trong </a:t>
            </a:r>
            <a:r>
              <a:rPr lang="vi-VN" altLang="ja-JP" dirty="0" err="1"/>
              <a:t>chống</a:t>
            </a:r>
            <a:r>
              <a:rPr lang="vi-VN" altLang="ja-JP" dirty="0"/>
              <a:t> viêm </a:t>
            </a:r>
            <a:r>
              <a:rPr lang="vi-VN" altLang="ja-JP" dirty="0" err="1"/>
              <a:t>và</a:t>
            </a:r>
            <a:r>
              <a:rPr lang="vi-VN" altLang="ja-JP" dirty="0"/>
              <a:t> </a:t>
            </a:r>
            <a:r>
              <a:rPr lang="vi-VN" altLang="ja-JP" dirty="0" err="1"/>
              <a:t>cải</a:t>
            </a:r>
            <a:r>
              <a:rPr lang="vi-VN" altLang="ja-JP" dirty="0"/>
              <a:t> </a:t>
            </a:r>
            <a:r>
              <a:rPr lang="vi-VN" altLang="ja-JP" dirty="0" err="1"/>
              <a:t>thiện</a:t>
            </a:r>
            <a:r>
              <a:rPr lang="vi-VN" altLang="ja-JP" dirty="0"/>
              <a:t> </a:t>
            </a:r>
            <a:r>
              <a:rPr lang="vi-VN" altLang="ja-JP" dirty="0" err="1"/>
              <a:t>hệ</a:t>
            </a:r>
            <a:r>
              <a:rPr lang="vi-VN" altLang="ja-JP" dirty="0"/>
              <a:t> </a:t>
            </a:r>
            <a:r>
              <a:rPr lang="vi-VN" altLang="ja-JP" dirty="0" err="1"/>
              <a:t>miễn</a:t>
            </a:r>
            <a:r>
              <a:rPr lang="vi-VN" altLang="ja-JP" dirty="0"/>
              <a:t> </a:t>
            </a:r>
            <a:r>
              <a:rPr lang="vi-VN" altLang="ja-JP" dirty="0" err="1"/>
              <a:t>dịch</a:t>
            </a:r>
            <a:r>
              <a:rPr lang="vi-VN" altLang="ja-JP" dirty="0"/>
              <a:t>. </a:t>
            </a:r>
            <a:endParaRPr lang="en-US" altLang="ja-JP" dirty="0"/>
          </a:p>
          <a:p>
            <a:r>
              <a:rPr lang="vi-VN" altLang="ja-JP" dirty="0" err="1"/>
              <a:t>Omega</a:t>
            </a:r>
            <a:r>
              <a:rPr lang="vi-VN" altLang="ja-JP" dirty="0"/>
              <a:t> 3 </a:t>
            </a:r>
            <a:r>
              <a:rPr lang="vi-VN" altLang="ja-JP" dirty="0" err="1"/>
              <a:t>có</a:t>
            </a:r>
            <a:r>
              <a:rPr lang="vi-VN" altLang="ja-JP" dirty="0"/>
              <a:t> </a:t>
            </a:r>
            <a:r>
              <a:rPr lang="vi-VN" altLang="ja-JP" dirty="0" err="1"/>
              <a:t>nhiều</a:t>
            </a:r>
            <a:r>
              <a:rPr lang="vi-VN" altLang="ja-JP" dirty="0"/>
              <a:t> trong </a:t>
            </a:r>
            <a:r>
              <a:rPr lang="vi-VN" altLang="ja-JP" dirty="0" err="1"/>
              <a:t>các</a:t>
            </a:r>
            <a:r>
              <a:rPr lang="vi-VN" altLang="ja-JP" dirty="0"/>
              <a:t> </a:t>
            </a:r>
            <a:r>
              <a:rPr lang="vi-VN" altLang="ja-JP" dirty="0" err="1"/>
              <a:t>sản</a:t>
            </a:r>
            <a:r>
              <a:rPr lang="vi-VN" altLang="ja-JP" dirty="0"/>
              <a:t> </a:t>
            </a:r>
            <a:r>
              <a:rPr lang="vi-VN" altLang="ja-JP" dirty="0" err="1"/>
              <a:t>phẩm</a:t>
            </a:r>
            <a:r>
              <a:rPr lang="vi-VN" altLang="ja-JP" dirty="0"/>
              <a:t>: </a:t>
            </a:r>
            <a:r>
              <a:rPr lang="vi-VN" altLang="ja-JP" dirty="0" err="1"/>
              <a:t>dầu</a:t>
            </a:r>
            <a:r>
              <a:rPr lang="vi-VN" altLang="ja-JP" dirty="0"/>
              <a:t> </a:t>
            </a:r>
            <a:r>
              <a:rPr lang="vi-VN" altLang="ja-JP" dirty="0" err="1"/>
              <a:t>cá</a:t>
            </a:r>
            <a:r>
              <a:rPr lang="vi-VN" altLang="ja-JP" dirty="0"/>
              <a:t>, </a:t>
            </a:r>
            <a:r>
              <a:rPr lang="vi-VN" altLang="ja-JP" dirty="0" err="1"/>
              <a:t>dầu</a:t>
            </a:r>
            <a:r>
              <a:rPr lang="vi-VN" altLang="ja-JP" dirty="0"/>
              <a:t> gan </a:t>
            </a:r>
            <a:r>
              <a:rPr lang="vi-VN" altLang="ja-JP" dirty="0" err="1"/>
              <a:t>cá</a:t>
            </a:r>
            <a:r>
              <a:rPr lang="vi-VN" altLang="ja-JP" dirty="0"/>
              <a:t>, </a:t>
            </a:r>
            <a:r>
              <a:rPr lang="vi-VN" altLang="ja-JP" dirty="0" err="1"/>
              <a:t>cá</a:t>
            </a:r>
            <a:r>
              <a:rPr lang="vi-VN" altLang="ja-JP" dirty="0"/>
              <a:t> </a:t>
            </a:r>
            <a:r>
              <a:rPr lang="vi-VN" altLang="ja-JP" dirty="0" err="1"/>
              <a:t>mòi</a:t>
            </a:r>
            <a:r>
              <a:rPr lang="vi-VN" altLang="ja-JP" dirty="0"/>
              <a:t>, </a:t>
            </a:r>
            <a:r>
              <a:rPr lang="vi-VN" altLang="ja-JP" dirty="0" err="1"/>
              <a:t>cá</a:t>
            </a:r>
            <a:r>
              <a:rPr lang="vi-VN" altLang="ja-JP" dirty="0"/>
              <a:t> </a:t>
            </a:r>
            <a:r>
              <a:rPr lang="vi-VN" altLang="ja-JP" dirty="0" err="1"/>
              <a:t>hồi</a:t>
            </a:r>
            <a:r>
              <a:rPr lang="vi-VN" altLang="ja-JP" dirty="0"/>
              <a:t>, </a:t>
            </a:r>
            <a:r>
              <a:rPr lang="vi-VN" altLang="ja-JP" dirty="0" err="1"/>
              <a:t>các</a:t>
            </a:r>
            <a:r>
              <a:rPr lang="vi-VN" altLang="ja-JP" dirty="0"/>
              <a:t> </a:t>
            </a:r>
            <a:r>
              <a:rPr lang="vi-VN" altLang="ja-JP" dirty="0" err="1"/>
              <a:t>basa</a:t>
            </a:r>
            <a:r>
              <a:rPr lang="vi-VN" altLang="ja-JP" dirty="0"/>
              <a:t>, </a:t>
            </a:r>
            <a:r>
              <a:rPr lang="vi-VN" altLang="ja-JP" dirty="0" err="1"/>
              <a:t>cá</a:t>
            </a:r>
            <a:r>
              <a:rPr lang="vi-VN" altLang="ja-JP" dirty="0"/>
              <a:t> bơn, </a:t>
            </a:r>
            <a:r>
              <a:rPr lang="vi-VN" altLang="ja-JP" dirty="0" err="1"/>
              <a:t>cá</a:t>
            </a:r>
            <a:r>
              <a:rPr lang="vi-VN" altLang="ja-JP" dirty="0"/>
              <a:t> </a:t>
            </a:r>
            <a:r>
              <a:rPr lang="vi-VN" altLang="ja-JP" dirty="0" err="1"/>
              <a:t>trích</a:t>
            </a:r>
            <a:r>
              <a:rPr lang="vi-VN" altLang="ja-JP" dirty="0"/>
              <a:t>, </a:t>
            </a:r>
            <a:r>
              <a:rPr lang="vi-VN" altLang="ja-JP" dirty="0" err="1"/>
              <a:t>cá</a:t>
            </a:r>
            <a:r>
              <a:rPr lang="vi-VN" altLang="ja-JP" dirty="0"/>
              <a:t> </a:t>
            </a:r>
            <a:r>
              <a:rPr lang="vi-VN" altLang="ja-JP" dirty="0" err="1"/>
              <a:t>ngừ</a:t>
            </a:r>
            <a:r>
              <a:rPr lang="vi-VN" altLang="ja-JP" dirty="0"/>
              <a:t>, </a:t>
            </a:r>
            <a:r>
              <a:rPr lang="vi-VN" altLang="ja-JP" dirty="0" err="1"/>
              <a:t>hàu</a:t>
            </a:r>
            <a:r>
              <a:rPr lang="vi-VN" altLang="ja-JP" dirty="0"/>
              <a:t>, </a:t>
            </a:r>
            <a:r>
              <a:rPr lang="vi-VN" altLang="ja-JP" dirty="0" err="1"/>
              <a:t>và</a:t>
            </a:r>
            <a:r>
              <a:rPr lang="vi-VN" altLang="ja-JP" dirty="0"/>
              <a:t> </a:t>
            </a:r>
            <a:r>
              <a:rPr lang="vi-VN" altLang="ja-JP" dirty="0" err="1"/>
              <a:t>một</a:t>
            </a:r>
            <a:r>
              <a:rPr lang="vi-VN" altLang="ja-JP" dirty="0"/>
              <a:t> </a:t>
            </a:r>
            <a:r>
              <a:rPr lang="vi-VN" altLang="ja-JP" dirty="0" err="1"/>
              <a:t>số</a:t>
            </a:r>
            <a:r>
              <a:rPr lang="vi-VN" altLang="ja-JP" dirty="0"/>
              <a:t> </a:t>
            </a:r>
            <a:r>
              <a:rPr lang="vi-VN" altLang="ja-JP" dirty="0" err="1"/>
              <a:t>loại</a:t>
            </a:r>
            <a:r>
              <a:rPr lang="vi-VN" altLang="ja-JP" dirty="0"/>
              <a:t> </a:t>
            </a:r>
            <a:r>
              <a:rPr lang="vi-VN" altLang="ja-JP" dirty="0" err="1"/>
              <a:t>hạt</a:t>
            </a:r>
            <a:r>
              <a:rPr lang="vi-VN" altLang="ja-JP" dirty="0"/>
              <a:t>...</a:t>
            </a:r>
            <a:endParaRPr lang="ja-JP" altLang="ja-JP" dirty="0"/>
          </a:p>
          <a:p>
            <a:endParaRPr kumimoji="1" lang="ja-JP" altLang="en-US" dirty="0"/>
          </a:p>
        </p:txBody>
      </p:sp>
    </p:spTree>
    <p:extLst>
      <p:ext uri="{BB962C8B-B14F-4D97-AF65-F5344CB8AC3E}">
        <p14:creationId xmlns:p14="http://schemas.microsoft.com/office/powerpoint/2010/main" xmlns="" val="1052499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6ADBA8-3C1F-4CA6-B91F-6EFB305BD72B}"/>
              </a:ext>
            </a:extLst>
          </p:cNvPr>
          <p:cNvSpPr>
            <a:spLocks noGrp="1"/>
          </p:cNvSpPr>
          <p:nvPr>
            <p:ph type="title"/>
          </p:nvPr>
        </p:nvSpPr>
        <p:spPr/>
        <p:txBody>
          <a:bodyPr/>
          <a:lstStyle/>
          <a:p>
            <a:r>
              <a:rPr kumimoji="1" lang="en-US" altLang="ja-JP" b="1" dirty="0">
                <a:solidFill>
                  <a:srgbClr val="FF0000"/>
                </a:solidFill>
              </a:rPr>
              <a:t>Probiotic</a:t>
            </a:r>
            <a:endParaRPr kumimoji="1" lang="ja-JP" altLang="en-US" b="1" dirty="0">
              <a:solidFill>
                <a:srgbClr val="FF0000"/>
              </a:solidFill>
            </a:endParaRPr>
          </a:p>
        </p:txBody>
      </p:sp>
      <p:sp>
        <p:nvSpPr>
          <p:cNvPr id="3" name="Content Placeholder 2">
            <a:extLst>
              <a:ext uri="{FF2B5EF4-FFF2-40B4-BE49-F238E27FC236}">
                <a16:creationId xmlns:a16="http://schemas.microsoft.com/office/drawing/2014/main" xmlns="" id="{4EE23249-626E-4D90-A894-C051B56534E6}"/>
              </a:ext>
            </a:extLst>
          </p:cNvPr>
          <p:cNvSpPr>
            <a:spLocks noGrp="1"/>
          </p:cNvSpPr>
          <p:nvPr>
            <p:ph idx="1"/>
          </p:nvPr>
        </p:nvSpPr>
        <p:spPr/>
        <p:txBody>
          <a:bodyPr>
            <a:normAutofit/>
          </a:bodyPr>
          <a:lstStyle/>
          <a:p>
            <a:pPr lvl="0"/>
            <a:r>
              <a:rPr lang="vi-VN" altLang="ja-JP" dirty="0" err="1"/>
              <a:t>Các</a:t>
            </a:r>
            <a:r>
              <a:rPr lang="vi-VN" altLang="ja-JP" dirty="0"/>
              <a:t> </a:t>
            </a:r>
            <a:r>
              <a:rPr lang="vi-VN" altLang="ja-JP" dirty="0" err="1"/>
              <a:t>loại</a:t>
            </a:r>
            <a:r>
              <a:rPr lang="vi-VN" altLang="ja-JP" dirty="0"/>
              <a:t> </a:t>
            </a:r>
            <a:r>
              <a:rPr lang="vi-VN" altLang="ja-JP" dirty="0" err="1"/>
              <a:t>thực</a:t>
            </a:r>
            <a:r>
              <a:rPr lang="vi-VN" altLang="ja-JP" dirty="0"/>
              <a:t> </a:t>
            </a:r>
            <a:r>
              <a:rPr lang="vi-VN" altLang="ja-JP" dirty="0" err="1"/>
              <a:t>phẩm</a:t>
            </a:r>
            <a:r>
              <a:rPr lang="vi-VN" altLang="ja-JP" dirty="0"/>
              <a:t> </a:t>
            </a:r>
            <a:r>
              <a:rPr lang="vi-VN" altLang="ja-JP" dirty="0" err="1"/>
              <a:t>có</a:t>
            </a:r>
            <a:r>
              <a:rPr lang="vi-VN" altLang="ja-JP" dirty="0"/>
              <a:t> </a:t>
            </a:r>
            <a:r>
              <a:rPr lang="vi-VN" altLang="ja-JP" dirty="0" err="1"/>
              <a:t>các</a:t>
            </a:r>
            <a:r>
              <a:rPr lang="vi-VN" altLang="ja-JP" dirty="0"/>
              <a:t> </a:t>
            </a:r>
            <a:r>
              <a:rPr lang="vi-VN" altLang="ja-JP" dirty="0" err="1"/>
              <a:t>loại</a:t>
            </a:r>
            <a:r>
              <a:rPr lang="vi-VN" altLang="ja-JP" dirty="0"/>
              <a:t> vi sinh </a:t>
            </a:r>
            <a:r>
              <a:rPr lang="vi-VN" altLang="ja-JP" dirty="0" err="1"/>
              <a:t>vật</a:t>
            </a:r>
            <a:r>
              <a:rPr lang="vi-VN" altLang="ja-JP" dirty="0"/>
              <a:t> </a:t>
            </a:r>
            <a:r>
              <a:rPr lang="vi-VN" altLang="ja-JP" dirty="0" err="1"/>
              <a:t>sống</a:t>
            </a:r>
            <a:r>
              <a:rPr lang="vi-VN" altLang="ja-JP" dirty="0"/>
              <a:t> </a:t>
            </a:r>
            <a:r>
              <a:rPr lang="vi-VN" altLang="ja-JP" dirty="0" err="1"/>
              <a:t>có</a:t>
            </a:r>
            <a:r>
              <a:rPr lang="vi-VN" altLang="ja-JP" dirty="0"/>
              <a:t> </a:t>
            </a:r>
            <a:r>
              <a:rPr lang="vi-VN" altLang="ja-JP" dirty="0" err="1"/>
              <a:t>lợi</a:t>
            </a:r>
            <a:r>
              <a:rPr lang="vi-VN" altLang="ja-JP" dirty="0"/>
              <a:t> cho </a:t>
            </a:r>
            <a:r>
              <a:rPr lang="vi-VN" altLang="ja-JP" dirty="0" err="1"/>
              <a:t>sức</a:t>
            </a:r>
            <a:r>
              <a:rPr lang="vi-VN" altLang="ja-JP" dirty="0"/>
              <a:t> </a:t>
            </a:r>
            <a:r>
              <a:rPr lang="vi-VN" altLang="ja-JP" dirty="0" err="1"/>
              <a:t>khỏe</a:t>
            </a:r>
            <a:r>
              <a:rPr lang="vi-VN" altLang="ja-JP" dirty="0"/>
              <a:t> (</a:t>
            </a:r>
            <a:r>
              <a:rPr lang="vi-VN" altLang="ja-JP" dirty="0" err="1"/>
              <a:t>Probiotic</a:t>
            </a:r>
            <a:r>
              <a:rPr lang="vi-VN" altLang="ja-JP" dirty="0"/>
              <a:t>) như </a:t>
            </a:r>
            <a:r>
              <a:rPr lang="vi-VN" altLang="ja-JP" dirty="0" err="1"/>
              <a:t>các</a:t>
            </a:r>
            <a:r>
              <a:rPr lang="vi-VN" altLang="ja-JP" dirty="0"/>
              <a:t> </a:t>
            </a:r>
            <a:r>
              <a:rPr lang="vi-VN" altLang="ja-JP" dirty="0" err="1"/>
              <a:t>loại</a:t>
            </a:r>
            <a:r>
              <a:rPr lang="vi-VN" altLang="ja-JP" dirty="0"/>
              <a:t> </a:t>
            </a:r>
            <a:r>
              <a:rPr lang="vi-VN" altLang="ja-JP" dirty="0" err="1"/>
              <a:t>sữa</a:t>
            </a:r>
            <a:r>
              <a:rPr lang="vi-VN" altLang="ja-JP" dirty="0"/>
              <a:t> chua, </a:t>
            </a:r>
            <a:r>
              <a:rPr lang="vi-VN" altLang="ja-JP" dirty="0" err="1"/>
              <a:t>một</a:t>
            </a:r>
            <a:r>
              <a:rPr lang="vi-VN" altLang="ja-JP" dirty="0"/>
              <a:t> </a:t>
            </a:r>
            <a:r>
              <a:rPr lang="vi-VN" altLang="ja-JP" dirty="0" err="1"/>
              <a:t>số</a:t>
            </a:r>
            <a:r>
              <a:rPr lang="vi-VN" altLang="ja-JP" dirty="0"/>
              <a:t> </a:t>
            </a:r>
            <a:r>
              <a:rPr lang="vi-VN" altLang="ja-JP" dirty="0" err="1"/>
              <a:t>loại</a:t>
            </a:r>
            <a:r>
              <a:rPr lang="vi-VN" altLang="ja-JP" dirty="0"/>
              <a:t> phô mai, </a:t>
            </a:r>
            <a:r>
              <a:rPr lang="vi-VN" altLang="ja-JP" dirty="0" err="1"/>
              <a:t>đậu</a:t>
            </a:r>
            <a:r>
              <a:rPr lang="vi-VN" altLang="ja-JP" dirty="0"/>
              <a:t> tương lên men (</a:t>
            </a:r>
            <a:r>
              <a:rPr lang="vi-VN" altLang="ja-JP" dirty="0" err="1"/>
              <a:t>miso</a:t>
            </a:r>
            <a:r>
              <a:rPr lang="vi-VN" altLang="ja-JP" dirty="0"/>
              <a:t>, </a:t>
            </a:r>
            <a:r>
              <a:rPr lang="vi-VN" altLang="ja-JP" dirty="0" err="1"/>
              <a:t>natto</a:t>
            </a:r>
            <a:r>
              <a:rPr lang="vi-VN" altLang="ja-JP" dirty="0"/>
              <a:t>)…</a:t>
            </a:r>
            <a:r>
              <a:rPr lang="vi-VN" altLang="ja-JP" dirty="0" err="1"/>
              <a:t>có</a:t>
            </a:r>
            <a:r>
              <a:rPr lang="vi-VN" altLang="ja-JP" dirty="0"/>
              <a:t> </a:t>
            </a:r>
            <a:r>
              <a:rPr lang="vi-VN" altLang="ja-JP" dirty="0" err="1"/>
              <a:t>tác</a:t>
            </a:r>
            <a:r>
              <a:rPr lang="vi-VN" altLang="ja-JP" dirty="0"/>
              <a:t> </a:t>
            </a:r>
            <a:r>
              <a:rPr lang="vi-VN" altLang="ja-JP" dirty="0" err="1"/>
              <a:t>dụng</a:t>
            </a:r>
            <a:r>
              <a:rPr lang="vi-VN" altLang="ja-JP" dirty="0"/>
              <a:t> </a:t>
            </a:r>
            <a:r>
              <a:rPr lang="vi-VN" altLang="ja-JP" dirty="0" err="1"/>
              <a:t>hỗ</a:t>
            </a:r>
            <a:r>
              <a:rPr lang="vi-VN" altLang="ja-JP" dirty="0"/>
              <a:t> </a:t>
            </a:r>
            <a:r>
              <a:rPr lang="vi-VN" altLang="ja-JP" dirty="0" err="1"/>
              <a:t>trợ</a:t>
            </a:r>
            <a:r>
              <a:rPr lang="vi-VN" altLang="ja-JP" dirty="0"/>
              <a:t> tăng </a:t>
            </a:r>
            <a:r>
              <a:rPr lang="vi-VN" altLang="ja-JP" dirty="0" err="1"/>
              <a:t>cường</a:t>
            </a:r>
            <a:r>
              <a:rPr lang="vi-VN" altLang="ja-JP" dirty="0"/>
              <a:t> </a:t>
            </a:r>
            <a:r>
              <a:rPr lang="vi-VN" altLang="ja-JP" dirty="0" err="1"/>
              <a:t>hệ</a:t>
            </a:r>
            <a:r>
              <a:rPr lang="vi-VN" altLang="ja-JP" dirty="0"/>
              <a:t> </a:t>
            </a:r>
            <a:r>
              <a:rPr lang="vi-VN" altLang="ja-JP" dirty="0" err="1"/>
              <a:t>miễn</a:t>
            </a:r>
            <a:r>
              <a:rPr lang="vi-VN" altLang="ja-JP" dirty="0"/>
              <a:t> </a:t>
            </a:r>
            <a:r>
              <a:rPr lang="vi-VN" altLang="ja-JP" dirty="0" err="1"/>
              <a:t>dịch</a:t>
            </a:r>
            <a:r>
              <a:rPr lang="vi-VN" altLang="ja-JP" dirty="0"/>
              <a:t> cơ </a:t>
            </a:r>
            <a:r>
              <a:rPr lang="vi-VN" altLang="ja-JP" dirty="0" err="1"/>
              <a:t>thể</a:t>
            </a:r>
            <a:r>
              <a:rPr lang="vi-VN" altLang="ja-JP" dirty="0"/>
              <a:t>.</a:t>
            </a:r>
            <a:endParaRPr lang="ja-JP" altLang="ja-JP" dirty="0"/>
          </a:p>
          <a:p>
            <a:endParaRPr kumimoji="1" lang="ja-JP" altLang="en-US" dirty="0"/>
          </a:p>
        </p:txBody>
      </p:sp>
    </p:spTree>
    <p:extLst>
      <p:ext uri="{BB962C8B-B14F-4D97-AF65-F5344CB8AC3E}">
        <p14:creationId xmlns:p14="http://schemas.microsoft.com/office/powerpoint/2010/main" xmlns="" val="4222053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r>
              <a:rPr lang="en-US" sz="3600" b="1" dirty="0" err="1">
                <a:solidFill>
                  <a:srgbClr val="FF0000"/>
                </a:solidFill>
                <a:latin typeface="Arial" pitchFamily="34" charset="0"/>
                <a:cs typeface="Arial" pitchFamily="34" charset="0"/>
              </a:rPr>
              <a:t>NGUYÊN</a:t>
            </a:r>
            <a:r>
              <a:rPr lang="en-US" sz="3600" b="1" dirty="0">
                <a:solidFill>
                  <a:srgbClr val="FF0000"/>
                </a:solidFill>
                <a:latin typeface="Arial" pitchFamily="34" charset="0"/>
                <a:cs typeface="Arial" pitchFamily="34" charset="0"/>
              </a:rPr>
              <a:t> TẮC CHO TRẺ </a:t>
            </a:r>
            <a:r>
              <a:rPr lang="en-US" sz="3600" b="1" dirty="0" err="1">
                <a:solidFill>
                  <a:srgbClr val="FF0000"/>
                </a:solidFill>
                <a:latin typeface="Arial" pitchFamily="34" charset="0"/>
                <a:cs typeface="Arial" pitchFamily="34" charset="0"/>
              </a:rPr>
              <a:t>ĂN</a:t>
            </a:r>
            <a:r>
              <a:rPr lang="en-US" sz="3600" b="1" dirty="0">
                <a:solidFill>
                  <a:srgbClr val="FF0000"/>
                </a:solidFill>
                <a:latin typeface="Arial" pitchFamily="34" charset="0"/>
                <a:cs typeface="Arial" pitchFamily="34" charset="0"/>
              </a:rPr>
              <a:t> </a:t>
            </a:r>
            <a:br>
              <a:rPr lang="en-US" sz="3600" b="1" dirty="0">
                <a:solidFill>
                  <a:srgbClr val="FF0000"/>
                </a:solidFill>
                <a:latin typeface="Arial" pitchFamily="34" charset="0"/>
                <a:cs typeface="Arial" pitchFamily="34" charset="0"/>
              </a:rPr>
            </a:br>
            <a:r>
              <a:rPr lang="en-US" sz="3600" b="1" dirty="0" err="1">
                <a:solidFill>
                  <a:srgbClr val="FF0000"/>
                </a:solidFill>
                <a:latin typeface="Arial" pitchFamily="34" charset="0"/>
                <a:cs typeface="Arial" pitchFamily="34" charset="0"/>
              </a:rPr>
              <a:t>KHI</a:t>
            </a:r>
            <a:r>
              <a:rPr lang="en-US" sz="3600" b="1" dirty="0">
                <a:solidFill>
                  <a:srgbClr val="FF0000"/>
                </a:solidFill>
                <a:latin typeface="Arial" pitchFamily="34" charset="0"/>
                <a:cs typeface="Arial" pitchFamily="34" charset="0"/>
              </a:rPr>
              <a:t> TRẺ BỊ TIÊU CHẢY</a:t>
            </a:r>
          </a:p>
        </p:txBody>
      </p:sp>
      <p:sp>
        <p:nvSpPr>
          <p:cNvPr id="3" name="Content Placeholder 2"/>
          <p:cNvSpPr>
            <a:spLocks noGrp="1"/>
          </p:cNvSpPr>
          <p:nvPr>
            <p:ph idx="1"/>
          </p:nvPr>
        </p:nvSpPr>
        <p:spPr>
          <a:xfrm>
            <a:off x="457200" y="1447800"/>
            <a:ext cx="8229600" cy="5410200"/>
          </a:xfrm>
        </p:spPr>
        <p:txBody>
          <a:bodyPr>
            <a:noAutofit/>
          </a:bodyPr>
          <a:lstStyle/>
          <a:p>
            <a:pPr lvl="0">
              <a:buFont typeface="Wingdings" pitchFamily="2" charset="2"/>
              <a:buChar char="ü"/>
            </a:pPr>
            <a:r>
              <a:rPr lang="vi-VN" sz="2400" dirty="0">
                <a:latin typeface="+mj-lt"/>
              </a:rPr>
              <a:t>Ăn nhiều bữa trong ngày</a:t>
            </a:r>
            <a:endParaRPr lang="en-US" sz="2400" dirty="0">
              <a:latin typeface="+mj-lt"/>
            </a:endParaRPr>
          </a:p>
          <a:p>
            <a:pPr lvl="0">
              <a:buFont typeface="Wingdings" pitchFamily="2" charset="2"/>
              <a:buChar char="ü"/>
            </a:pPr>
            <a:r>
              <a:rPr lang="en-US" sz="2400" dirty="0" err="1">
                <a:latin typeface="+mj-lt"/>
              </a:rPr>
              <a:t>Nếu</a:t>
            </a:r>
            <a:r>
              <a:rPr lang="en-US" sz="2400" dirty="0">
                <a:latin typeface="+mj-lt"/>
              </a:rPr>
              <a:t> t</a:t>
            </a:r>
            <a:r>
              <a:rPr lang="vi-VN" sz="2400" dirty="0">
                <a:latin typeface="+mj-lt"/>
              </a:rPr>
              <a:t>rẻ đang bú mẹ phải tiếp tục cho bú</a:t>
            </a:r>
            <a:endParaRPr lang="en-US" sz="2400" dirty="0">
              <a:latin typeface="+mj-lt"/>
            </a:endParaRPr>
          </a:p>
          <a:p>
            <a:pPr lvl="0">
              <a:buFont typeface="Wingdings" pitchFamily="2" charset="2"/>
              <a:buChar char="ü"/>
            </a:pPr>
            <a:r>
              <a:rPr lang="vi-VN" sz="2400" dirty="0">
                <a:latin typeface="+mj-lt"/>
              </a:rPr>
              <a:t>Giảm lượng sữa động vật</a:t>
            </a:r>
            <a:endParaRPr lang="en-US" sz="2400" dirty="0">
              <a:latin typeface="+mj-lt"/>
            </a:endParaRPr>
          </a:p>
          <a:p>
            <a:pPr lvl="0">
              <a:buFont typeface="Wingdings" pitchFamily="2" charset="2"/>
              <a:buChar char="ü"/>
            </a:pPr>
            <a:r>
              <a:rPr lang="vi-VN" sz="2400" dirty="0">
                <a:latin typeface="+mj-lt"/>
              </a:rPr>
              <a:t>Chế biến thức ăn mềm, dễ tiêu hóa</a:t>
            </a:r>
            <a:endParaRPr lang="en-US" sz="2400" dirty="0">
              <a:latin typeface="+mj-lt"/>
            </a:endParaRPr>
          </a:p>
          <a:p>
            <a:pPr>
              <a:buFont typeface="Wingdings" pitchFamily="2" charset="2"/>
              <a:buChar char="ü"/>
            </a:pPr>
            <a:r>
              <a:rPr lang="vi-VN" sz="2400" dirty="0">
                <a:latin typeface="+mj-lt"/>
              </a:rPr>
              <a:t>Tránh </a:t>
            </a:r>
            <a:r>
              <a:rPr lang="en-US" sz="2400" dirty="0" err="1">
                <a:latin typeface="+mj-lt"/>
                <a:cs typeface="Arial" pitchFamily="34" charset="0"/>
              </a:rPr>
              <a:t>dùng</a:t>
            </a:r>
            <a:r>
              <a:rPr lang="en-US" sz="2400" dirty="0">
                <a:latin typeface="+mj-lt"/>
              </a:rPr>
              <a:t> </a:t>
            </a:r>
            <a:r>
              <a:rPr lang="vi-VN" sz="2400" dirty="0">
                <a:latin typeface="+mj-lt"/>
              </a:rPr>
              <a:t>thức ăn, nước uống có </a:t>
            </a:r>
            <a:r>
              <a:rPr lang="en-US" sz="2400" dirty="0" err="1">
                <a:latin typeface="+mj-lt"/>
              </a:rPr>
              <a:t>nhiều</a:t>
            </a:r>
            <a:r>
              <a:rPr lang="vi-VN" sz="2400" dirty="0">
                <a:latin typeface="+mj-lt"/>
              </a:rPr>
              <a:t> đường</a:t>
            </a:r>
            <a:endParaRPr lang="en-US" sz="2400" dirty="0">
              <a:latin typeface="+mj-lt"/>
            </a:endParaRPr>
          </a:p>
          <a:p>
            <a:pPr>
              <a:buFont typeface="Wingdings" pitchFamily="2" charset="2"/>
              <a:buChar char="ü"/>
            </a:pPr>
            <a:r>
              <a:rPr lang="en-US" sz="2400" dirty="0">
                <a:latin typeface="+mj-lt"/>
                <a:cs typeface="Arial" pitchFamily="34" charset="0"/>
              </a:rPr>
              <a:t>Cho </a:t>
            </a:r>
            <a:r>
              <a:rPr lang="en-US" sz="2400" dirty="0" err="1">
                <a:latin typeface="+mj-lt"/>
                <a:cs typeface="Arial" pitchFamily="34" charset="0"/>
              </a:rPr>
              <a:t>trẻ</a:t>
            </a:r>
            <a:r>
              <a:rPr lang="en-US" sz="2400" dirty="0">
                <a:latin typeface="+mj-lt"/>
                <a:cs typeface="Arial" pitchFamily="34" charset="0"/>
              </a:rPr>
              <a:t> </a:t>
            </a:r>
            <a:r>
              <a:rPr lang="en-US" sz="2400" dirty="0" err="1">
                <a:latin typeface="+mj-lt"/>
                <a:cs typeface="Arial" pitchFamily="34" charset="0"/>
              </a:rPr>
              <a:t>ăn</a:t>
            </a:r>
            <a:r>
              <a:rPr lang="en-US" sz="2400" dirty="0">
                <a:latin typeface="+mj-lt"/>
                <a:cs typeface="Arial" pitchFamily="34" charset="0"/>
              </a:rPr>
              <a:t> </a:t>
            </a:r>
            <a:r>
              <a:rPr lang="en-US" sz="2400" dirty="0" err="1">
                <a:latin typeface="+mj-lt"/>
                <a:cs typeface="Arial" pitchFamily="34" charset="0"/>
              </a:rPr>
              <a:t>đủ</a:t>
            </a:r>
            <a:r>
              <a:rPr lang="en-US" sz="2400" dirty="0">
                <a:latin typeface="+mj-lt"/>
                <a:cs typeface="Arial" pitchFamily="34" charset="0"/>
              </a:rPr>
              <a:t> </a:t>
            </a:r>
            <a:r>
              <a:rPr lang="en-US" sz="2400" dirty="0" err="1">
                <a:latin typeface="+mj-lt"/>
                <a:cs typeface="Arial" pitchFamily="34" charset="0"/>
              </a:rPr>
              <a:t>chất</a:t>
            </a:r>
            <a:r>
              <a:rPr lang="en-US" sz="2400" dirty="0">
                <a:latin typeface="+mj-lt"/>
                <a:cs typeface="Arial" pitchFamily="34" charset="0"/>
              </a:rPr>
              <a:t> </a:t>
            </a:r>
            <a:r>
              <a:rPr lang="en-US" sz="2400" dirty="0" err="1">
                <a:latin typeface="+mj-lt"/>
                <a:cs typeface="Arial" pitchFamily="34" charset="0"/>
              </a:rPr>
              <a:t>đạm</a:t>
            </a:r>
            <a:r>
              <a:rPr lang="en-US" sz="2400" dirty="0">
                <a:latin typeface="+mj-lt"/>
                <a:cs typeface="Arial" pitchFamily="34" charset="0"/>
              </a:rPr>
              <a:t> </a:t>
            </a:r>
            <a:r>
              <a:rPr lang="en-US" sz="2400" dirty="0" err="1">
                <a:latin typeface="+mj-lt"/>
                <a:cs typeface="Arial" pitchFamily="34" charset="0"/>
              </a:rPr>
              <a:t>và</a:t>
            </a:r>
            <a:r>
              <a:rPr lang="en-US" sz="2400" dirty="0">
                <a:latin typeface="+mj-lt"/>
                <a:cs typeface="Arial" pitchFamily="34" charset="0"/>
              </a:rPr>
              <a:t> </a:t>
            </a:r>
            <a:r>
              <a:rPr lang="en-US" sz="2400" dirty="0" err="1">
                <a:latin typeface="+mj-lt"/>
                <a:cs typeface="Arial" pitchFamily="34" charset="0"/>
              </a:rPr>
              <a:t>hoa</a:t>
            </a:r>
            <a:r>
              <a:rPr lang="en-US" sz="2400" dirty="0">
                <a:latin typeface="+mj-lt"/>
                <a:cs typeface="Arial" pitchFamily="34" charset="0"/>
              </a:rPr>
              <a:t> </a:t>
            </a:r>
            <a:r>
              <a:rPr lang="en-US" sz="2400" dirty="0" err="1">
                <a:latin typeface="+mj-lt"/>
                <a:cs typeface="Arial" pitchFamily="34" charset="0"/>
              </a:rPr>
              <a:t>quả</a:t>
            </a:r>
            <a:endParaRPr lang="en-US" sz="2400" dirty="0">
              <a:latin typeface="+mj-lt"/>
              <a:cs typeface="Arial" pitchFamily="34" charset="0"/>
            </a:endParaRPr>
          </a:p>
          <a:p>
            <a:pPr>
              <a:buFont typeface="Wingdings" pitchFamily="2" charset="2"/>
              <a:buChar char="ü"/>
            </a:pPr>
            <a:r>
              <a:rPr lang="en-US" sz="2400" dirty="0" err="1">
                <a:latin typeface="+mj-lt"/>
                <a:cs typeface="Arial" pitchFamily="34" charset="0"/>
              </a:rPr>
              <a:t>Các</a:t>
            </a:r>
            <a:r>
              <a:rPr lang="en-US" sz="2400" dirty="0">
                <a:latin typeface="+mj-lt"/>
                <a:cs typeface="Arial" pitchFamily="34" charset="0"/>
              </a:rPr>
              <a:t> </a:t>
            </a:r>
            <a:r>
              <a:rPr lang="en-US" sz="2400" dirty="0" err="1">
                <a:latin typeface="+mj-lt"/>
                <a:cs typeface="Arial" pitchFamily="34" charset="0"/>
              </a:rPr>
              <a:t>loại</a:t>
            </a:r>
            <a:r>
              <a:rPr lang="en-US" sz="2400" dirty="0">
                <a:latin typeface="+mj-lt"/>
                <a:cs typeface="Arial" pitchFamily="34" charset="0"/>
              </a:rPr>
              <a:t> </a:t>
            </a:r>
            <a:r>
              <a:rPr lang="en-US" sz="2400" dirty="0" err="1">
                <a:latin typeface="+mj-lt"/>
                <a:cs typeface="Arial" pitchFamily="34" charset="0"/>
              </a:rPr>
              <a:t>thực</a:t>
            </a:r>
            <a:r>
              <a:rPr lang="en-US" sz="2400" dirty="0">
                <a:latin typeface="+mj-lt"/>
                <a:cs typeface="Arial" pitchFamily="34" charset="0"/>
              </a:rPr>
              <a:t> </a:t>
            </a:r>
            <a:r>
              <a:rPr lang="en-US" sz="2400" dirty="0" err="1">
                <a:latin typeface="+mj-lt"/>
                <a:cs typeface="Arial" pitchFamily="34" charset="0"/>
              </a:rPr>
              <a:t>phẩm</a:t>
            </a:r>
            <a:r>
              <a:rPr lang="en-US" sz="2400" dirty="0">
                <a:latin typeface="+mj-lt"/>
                <a:cs typeface="Arial" pitchFamily="34" charset="0"/>
              </a:rPr>
              <a:t> </a:t>
            </a:r>
            <a:r>
              <a:rPr lang="en-US" sz="2400" dirty="0" err="1">
                <a:latin typeface="+mj-lt"/>
                <a:cs typeface="Arial" pitchFamily="34" charset="0"/>
              </a:rPr>
              <a:t>nên</a:t>
            </a:r>
            <a:r>
              <a:rPr lang="en-US" sz="2400" dirty="0">
                <a:latin typeface="+mj-lt"/>
                <a:cs typeface="Arial" pitchFamily="34" charset="0"/>
              </a:rPr>
              <a:t> </a:t>
            </a:r>
            <a:r>
              <a:rPr lang="en-US" sz="2400" dirty="0" err="1">
                <a:latin typeface="+mj-lt"/>
                <a:cs typeface="Arial" pitchFamily="34" charset="0"/>
              </a:rPr>
              <a:t>dùng</a:t>
            </a:r>
            <a:r>
              <a:rPr lang="en-US" sz="2400" dirty="0">
                <a:latin typeface="+mj-lt"/>
                <a:cs typeface="Arial" pitchFamily="34" charset="0"/>
              </a:rPr>
              <a:t>: </a:t>
            </a:r>
            <a:r>
              <a:rPr lang="en-US" sz="2400" dirty="0" err="1">
                <a:latin typeface="+mj-lt"/>
                <a:cs typeface="Arial" pitchFamily="34" charset="0"/>
              </a:rPr>
              <a:t>Gạo</a:t>
            </a:r>
            <a:r>
              <a:rPr lang="en-US" sz="2400" dirty="0">
                <a:latin typeface="+mj-lt"/>
                <a:cs typeface="Arial" pitchFamily="34" charset="0"/>
              </a:rPr>
              <a:t>, </a:t>
            </a:r>
            <a:r>
              <a:rPr lang="en-US" sz="2400" dirty="0" err="1">
                <a:latin typeface="+mj-lt"/>
                <a:cs typeface="Arial" pitchFamily="34" charset="0"/>
              </a:rPr>
              <a:t>thịt</a:t>
            </a:r>
            <a:r>
              <a:rPr lang="en-US" sz="2400" dirty="0">
                <a:latin typeface="+mj-lt"/>
                <a:cs typeface="Arial" pitchFamily="34" charset="0"/>
              </a:rPr>
              <a:t> </a:t>
            </a:r>
            <a:r>
              <a:rPr lang="en-US" sz="2400" dirty="0" err="1">
                <a:latin typeface="+mj-lt"/>
                <a:cs typeface="Arial" pitchFamily="34" charset="0"/>
              </a:rPr>
              <a:t>gà</a:t>
            </a:r>
            <a:r>
              <a:rPr lang="en-US" sz="2400" dirty="0">
                <a:latin typeface="+mj-lt"/>
                <a:cs typeface="Arial" pitchFamily="34" charset="0"/>
              </a:rPr>
              <a:t> </a:t>
            </a:r>
            <a:r>
              <a:rPr lang="en-US" sz="2400" dirty="0" err="1">
                <a:latin typeface="+mj-lt"/>
                <a:cs typeface="Arial" pitchFamily="34" charset="0"/>
              </a:rPr>
              <a:t>nạc</a:t>
            </a:r>
            <a:r>
              <a:rPr lang="en-US" sz="2400" dirty="0">
                <a:latin typeface="+mj-lt"/>
                <a:cs typeface="Arial" pitchFamily="34" charset="0"/>
              </a:rPr>
              <a:t>, </a:t>
            </a:r>
            <a:r>
              <a:rPr lang="en-US" sz="2400" dirty="0" err="1">
                <a:latin typeface="+mj-lt"/>
                <a:cs typeface="Arial" pitchFamily="34" charset="0"/>
              </a:rPr>
              <a:t>thịt</a:t>
            </a:r>
            <a:r>
              <a:rPr lang="en-US" sz="2400" dirty="0">
                <a:latin typeface="+mj-lt"/>
                <a:cs typeface="Arial" pitchFamily="34" charset="0"/>
              </a:rPr>
              <a:t> </a:t>
            </a:r>
            <a:r>
              <a:rPr lang="en-US" sz="2400" dirty="0" err="1">
                <a:latin typeface="+mj-lt"/>
                <a:cs typeface="Arial" pitchFamily="34" charset="0"/>
              </a:rPr>
              <a:t>lợn</a:t>
            </a:r>
            <a:r>
              <a:rPr lang="en-US" sz="2400" dirty="0">
                <a:latin typeface="+mj-lt"/>
                <a:cs typeface="Arial" pitchFamily="34" charset="0"/>
              </a:rPr>
              <a:t> </a:t>
            </a:r>
            <a:r>
              <a:rPr lang="en-US" sz="2400" dirty="0" err="1">
                <a:latin typeface="+mj-lt"/>
                <a:cs typeface="Arial" pitchFamily="34" charset="0"/>
              </a:rPr>
              <a:t>nạc</a:t>
            </a:r>
            <a:r>
              <a:rPr lang="en-US" sz="2400" dirty="0">
                <a:latin typeface="+mj-lt"/>
                <a:cs typeface="Arial" pitchFamily="34" charset="0"/>
              </a:rPr>
              <a:t>, </a:t>
            </a:r>
            <a:r>
              <a:rPr lang="en-US" sz="2400" dirty="0" err="1">
                <a:latin typeface="+mj-lt"/>
                <a:cs typeface="Arial" pitchFamily="34" charset="0"/>
              </a:rPr>
              <a:t>dầu</a:t>
            </a:r>
            <a:r>
              <a:rPr lang="en-US" sz="2400" dirty="0">
                <a:latin typeface="+mj-lt"/>
                <a:cs typeface="Arial" pitchFamily="34" charset="0"/>
              </a:rPr>
              <a:t> </a:t>
            </a:r>
            <a:r>
              <a:rPr lang="en-US" sz="2400" dirty="0" err="1">
                <a:latin typeface="+mj-lt"/>
                <a:cs typeface="Arial" pitchFamily="34" charset="0"/>
              </a:rPr>
              <a:t>ăn</a:t>
            </a:r>
            <a:r>
              <a:rPr lang="en-US" sz="2400" dirty="0">
                <a:latin typeface="+mj-lt"/>
                <a:cs typeface="Arial" pitchFamily="34" charset="0"/>
              </a:rPr>
              <a:t>, </a:t>
            </a:r>
            <a:r>
              <a:rPr lang="en-US" sz="2400" dirty="0" err="1">
                <a:latin typeface="+mj-lt"/>
                <a:cs typeface="Arial" pitchFamily="34" charset="0"/>
              </a:rPr>
              <a:t>cà</a:t>
            </a:r>
            <a:r>
              <a:rPr lang="en-US" sz="2400" dirty="0">
                <a:latin typeface="+mj-lt"/>
                <a:cs typeface="Arial" pitchFamily="34" charset="0"/>
              </a:rPr>
              <a:t> </a:t>
            </a:r>
            <a:r>
              <a:rPr lang="en-US" sz="2400" dirty="0" err="1">
                <a:latin typeface="+mj-lt"/>
                <a:cs typeface="Arial" pitchFamily="34" charset="0"/>
              </a:rPr>
              <a:t>rốt</a:t>
            </a:r>
            <a:r>
              <a:rPr lang="en-US" sz="2400" dirty="0">
                <a:latin typeface="+mj-lt"/>
                <a:cs typeface="Arial" pitchFamily="34" charset="0"/>
              </a:rPr>
              <a:t>, </a:t>
            </a:r>
            <a:r>
              <a:rPr lang="en-US" sz="2400" dirty="0" err="1">
                <a:latin typeface="+mj-lt"/>
                <a:cs typeface="Arial" pitchFamily="34" charset="0"/>
              </a:rPr>
              <a:t>chuối</a:t>
            </a:r>
            <a:r>
              <a:rPr lang="en-US" sz="2400" dirty="0">
                <a:latin typeface="+mj-lt"/>
                <a:cs typeface="Arial" pitchFamily="34" charset="0"/>
              </a:rPr>
              <a:t> </a:t>
            </a:r>
            <a:r>
              <a:rPr lang="en-US" sz="2400" dirty="0" err="1">
                <a:latin typeface="+mj-lt"/>
                <a:cs typeface="Arial" pitchFamily="34" charset="0"/>
              </a:rPr>
              <a:t>tiêu</a:t>
            </a:r>
            <a:r>
              <a:rPr lang="en-US" sz="2400" dirty="0">
                <a:latin typeface="+mj-lt"/>
                <a:cs typeface="Arial" pitchFamily="34" charset="0"/>
              </a:rPr>
              <a:t>, </a:t>
            </a:r>
            <a:r>
              <a:rPr lang="en-US" sz="2400" dirty="0" err="1">
                <a:latin typeface="+mj-lt"/>
                <a:cs typeface="Arial" pitchFamily="34" charset="0"/>
              </a:rPr>
              <a:t>hồng</a:t>
            </a:r>
            <a:r>
              <a:rPr lang="en-US" sz="2400" dirty="0">
                <a:latin typeface="+mj-lt"/>
                <a:cs typeface="Arial" pitchFamily="34" charset="0"/>
              </a:rPr>
              <a:t> </a:t>
            </a:r>
            <a:r>
              <a:rPr lang="en-US" sz="2400" dirty="0" err="1">
                <a:latin typeface="+mj-lt"/>
                <a:cs typeface="Arial" pitchFamily="34" charset="0"/>
              </a:rPr>
              <a:t>xiêm</a:t>
            </a:r>
            <a:endParaRPr lang="en-US" sz="2400" dirty="0">
              <a:latin typeface="+mj-lt"/>
              <a:cs typeface="Arial" pitchFamily="34" charset="0"/>
            </a:endParaRPr>
          </a:p>
          <a:p>
            <a:pPr>
              <a:buFont typeface="Wingdings" pitchFamily="2" charset="2"/>
              <a:buChar char="ü"/>
            </a:pPr>
            <a:r>
              <a:rPr lang="en-US" sz="2400" dirty="0" err="1">
                <a:latin typeface="+mj-lt"/>
                <a:cs typeface="Arial" pitchFamily="34" charset="0"/>
              </a:rPr>
              <a:t>Khi</a:t>
            </a:r>
            <a:r>
              <a:rPr lang="en-US" sz="2400" dirty="0">
                <a:latin typeface="+mj-lt"/>
                <a:cs typeface="Arial" pitchFamily="34" charset="0"/>
              </a:rPr>
              <a:t> </a:t>
            </a:r>
            <a:r>
              <a:rPr lang="en-US" sz="2400" dirty="0" err="1">
                <a:latin typeface="+mj-lt"/>
                <a:cs typeface="Arial" pitchFamily="34" charset="0"/>
              </a:rPr>
              <a:t>trẻ</a:t>
            </a:r>
            <a:r>
              <a:rPr lang="en-US" sz="2400" dirty="0">
                <a:latin typeface="+mj-lt"/>
                <a:cs typeface="Arial" pitchFamily="34" charset="0"/>
              </a:rPr>
              <a:t> </a:t>
            </a:r>
            <a:r>
              <a:rPr lang="en-US" sz="2400" dirty="0" err="1">
                <a:latin typeface="+mj-lt"/>
                <a:cs typeface="Arial" pitchFamily="34" charset="0"/>
              </a:rPr>
              <a:t>khỏi</a:t>
            </a:r>
            <a:r>
              <a:rPr lang="en-US" sz="2400" dirty="0">
                <a:latin typeface="+mj-lt"/>
                <a:cs typeface="Arial" pitchFamily="34" charset="0"/>
              </a:rPr>
              <a:t>: </a:t>
            </a:r>
            <a:r>
              <a:rPr lang="en-US" sz="2400" dirty="0" err="1">
                <a:latin typeface="+mj-lt"/>
                <a:cs typeface="Arial" pitchFamily="34" charset="0"/>
              </a:rPr>
              <a:t>ăn</a:t>
            </a:r>
            <a:r>
              <a:rPr lang="en-US" sz="2400" dirty="0">
                <a:latin typeface="+mj-lt"/>
                <a:cs typeface="Arial" pitchFamily="34" charset="0"/>
              </a:rPr>
              <a:t> </a:t>
            </a:r>
            <a:r>
              <a:rPr lang="en-US" sz="2400" dirty="0" err="1">
                <a:latin typeface="+mj-lt"/>
                <a:cs typeface="Arial" pitchFamily="34" charset="0"/>
              </a:rPr>
              <a:t>bình</a:t>
            </a:r>
            <a:r>
              <a:rPr lang="en-US" sz="2400" dirty="0">
                <a:latin typeface="+mj-lt"/>
                <a:cs typeface="Arial" pitchFamily="34" charset="0"/>
              </a:rPr>
              <a:t> </a:t>
            </a:r>
            <a:r>
              <a:rPr lang="en-US" sz="2400" dirty="0" err="1">
                <a:latin typeface="+mj-lt"/>
                <a:cs typeface="Arial" pitchFamily="34" charset="0"/>
              </a:rPr>
              <a:t>thường</a:t>
            </a:r>
            <a:r>
              <a:rPr lang="en-US" sz="2400" dirty="0">
                <a:latin typeface="+mj-lt"/>
                <a:cs typeface="Arial" pitchFamily="34" charset="0"/>
              </a:rPr>
              <a:t> </a:t>
            </a:r>
            <a:r>
              <a:rPr lang="en-US" sz="2400" dirty="0" err="1">
                <a:latin typeface="+mj-lt"/>
                <a:cs typeface="Arial" pitchFamily="34" charset="0"/>
              </a:rPr>
              <a:t>theo</a:t>
            </a:r>
            <a:r>
              <a:rPr lang="en-US" sz="2400" dirty="0">
                <a:latin typeface="+mj-lt"/>
                <a:cs typeface="Arial" pitchFamily="34" charset="0"/>
              </a:rPr>
              <a:t> </a:t>
            </a:r>
            <a:r>
              <a:rPr lang="en-US" sz="2400" dirty="0" err="1">
                <a:latin typeface="+mj-lt"/>
                <a:cs typeface="Arial" pitchFamily="34" charset="0"/>
              </a:rPr>
              <a:t>lứa</a:t>
            </a:r>
            <a:r>
              <a:rPr lang="en-US" sz="2400" dirty="0">
                <a:latin typeface="+mj-lt"/>
                <a:cs typeface="Arial" pitchFamily="34" charset="0"/>
              </a:rPr>
              <a:t> </a:t>
            </a:r>
            <a:r>
              <a:rPr lang="en-US" sz="2400" dirty="0" err="1">
                <a:latin typeface="+mj-lt"/>
                <a:cs typeface="Arial" pitchFamily="34" charset="0"/>
              </a:rPr>
              <a:t>tuổi</a:t>
            </a:r>
            <a:r>
              <a:rPr lang="en-US" sz="2400" dirty="0">
                <a:latin typeface="+mj-lt"/>
                <a:cs typeface="Arial" pitchFamily="34" charset="0"/>
              </a:rPr>
              <a:t> </a:t>
            </a:r>
            <a:r>
              <a:rPr lang="en-US" sz="2400" dirty="0" err="1">
                <a:latin typeface="+mj-lt"/>
                <a:cs typeface="Arial" pitchFamily="34" charset="0"/>
              </a:rPr>
              <a:t>và</a:t>
            </a:r>
            <a:r>
              <a:rPr lang="en-US" sz="2400" dirty="0">
                <a:latin typeface="+mj-lt"/>
                <a:cs typeface="Arial" pitchFamily="34" charset="0"/>
              </a:rPr>
              <a:t> </a:t>
            </a:r>
            <a:r>
              <a:rPr lang="en-US" sz="2400" dirty="0" err="1">
                <a:latin typeface="+mj-lt"/>
                <a:cs typeface="Arial" pitchFamily="34" charset="0"/>
              </a:rPr>
              <a:t>thêm</a:t>
            </a:r>
            <a:r>
              <a:rPr lang="en-US" sz="2400" dirty="0">
                <a:latin typeface="+mj-lt"/>
                <a:cs typeface="Arial" pitchFamily="34" charset="0"/>
              </a:rPr>
              <a:t> </a:t>
            </a:r>
            <a:r>
              <a:rPr lang="en-US" sz="2400" dirty="0" err="1">
                <a:latin typeface="+mj-lt"/>
                <a:cs typeface="Arial" pitchFamily="34" charset="0"/>
              </a:rPr>
              <a:t>mỗi</a:t>
            </a:r>
            <a:r>
              <a:rPr lang="en-US" sz="2400" dirty="0">
                <a:latin typeface="+mj-lt"/>
                <a:cs typeface="Arial" pitchFamily="34" charset="0"/>
              </a:rPr>
              <a:t> </a:t>
            </a:r>
            <a:r>
              <a:rPr lang="en-US" sz="2400" dirty="0" err="1">
                <a:latin typeface="+mj-lt"/>
                <a:cs typeface="Arial" pitchFamily="34" charset="0"/>
              </a:rPr>
              <a:t>ngày</a:t>
            </a:r>
            <a:r>
              <a:rPr lang="en-US" sz="2400" dirty="0">
                <a:latin typeface="+mj-lt"/>
                <a:cs typeface="Arial" pitchFamily="34" charset="0"/>
              </a:rPr>
              <a:t> 1 </a:t>
            </a:r>
            <a:r>
              <a:rPr lang="en-US" sz="2400" dirty="0" err="1">
                <a:latin typeface="+mj-lt"/>
                <a:cs typeface="Arial" pitchFamily="34" charset="0"/>
              </a:rPr>
              <a:t>bữa</a:t>
            </a:r>
            <a:r>
              <a:rPr lang="en-US" sz="2400" dirty="0">
                <a:latin typeface="+mj-lt"/>
                <a:cs typeface="Arial" pitchFamily="34" charset="0"/>
              </a:rPr>
              <a:t> </a:t>
            </a:r>
            <a:r>
              <a:rPr lang="en-US" sz="2400" dirty="0" err="1">
                <a:latin typeface="+mj-lt"/>
                <a:cs typeface="Arial" pitchFamily="34" charset="0"/>
              </a:rPr>
              <a:t>kéo</a:t>
            </a:r>
            <a:r>
              <a:rPr lang="en-US" sz="2400" dirty="0">
                <a:latin typeface="+mj-lt"/>
                <a:cs typeface="Arial" pitchFamily="34" charset="0"/>
              </a:rPr>
              <a:t> </a:t>
            </a:r>
            <a:r>
              <a:rPr lang="en-US" sz="2400" dirty="0" err="1">
                <a:latin typeface="+mj-lt"/>
                <a:cs typeface="Arial" pitchFamily="34" charset="0"/>
              </a:rPr>
              <a:t>dài</a:t>
            </a:r>
            <a:r>
              <a:rPr lang="en-US" sz="2400" dirty="0">
                <a:latin typeface="+mj-lt"/>
                <a:cs typeface="Arial" pitchFamily="34" charset="0"/>
              </a:rPr>
              <a:t> 1 </a:t>
            </a:r>
            <a:r>
              <a:rPr lang="en-US" sz="2400" dirty="0" err="1">
                <a:latin typeface="+mj-lt"/>
                <a:cs typeface="Arial" pitchFamily="34" charset="0"/>
              </a:rPr>
              <a:t>tháng</a:t>
            </a:r>
            <a:endParaRPr lang="en-US" sz="2400" dirty="0">
              <a:latin typeface="+mj-lt"/>
              <a:cs typeface="Arial" pitchFamily="34" charset="0"/>
            </a:endParaRPr>
          </a:p>
        </p:txBody>
      </p:sp>
    </p:spTree>
    <p:extLst>
      <p:ext uri="{BB962C8B-B14F-4D97-AF65-F5344CB8AC3E}">
        <p14:creationId xmlns:p14="http://schemas.microsoft.com/office/powerpoint/2010/main" xmlns="" val="3311467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15400" cy="533400"/>
          </a:xfrm>
        </p:spPr>
        <p:txBody>
          <a:bodyPr>
            <a:noAutofit/>
          </a:bodyPr>
          <a:lstStyle/>
          <a:p>
            <a:r>
              <a:rPr lang="en-US" sz="3600" b="1" dirty="0" err="1">
                <a:latin typeface="Arial" pitchFamily="34" charset="0"/>
                <a:cs typeface="Arial" pitchFamily="34" charset="0"/>
              </a:rPr>
              <a:t>THỰC</a:t>
            </a:r>
            <a:r>
              <a:rPr lang="en-US" sz="3600" b="1" dirty="0">
                <a:latin typeface="Arial" pitchFamily="34" charset="0"/>
                <a:cs typeface="Arial" pitchFamily="34" charset="0"/>
              </a:rPr>
              <a:t> </a:t>
            </a:r>
            <a:r>
              <a:rPr lang="en-US" sz="3600" b="1" dirty="0" err="1">
                <a:latin typeface="Arial" pitchFamily="34" charset="0"/>
                <a:cs typeface="Arial" pitchFamily="34" charset="0"/>
              </a:rPr>
              <a:t>ĐƠN</a:t>
            </a:r>
            <a:r>
              <a:rPr lang="en-US" sz="3600" b="1" dirty="0">
                <a:latin typeface="Arial" pitchFamily="34" charset="0"/>
                <a:cs typeface="Arial" pitchFamily="34" charset="0"/>
              </a:rPr>
              <a:t> CHO </a:t>
            </a:r>
            <a:r>
              <a:rPr lang="en-US" sz="3600" b="1" dirty="0" err="1">
                <a:latin typeface="Arial" pitchFamily="34" charset="0"/>
                <a:cs typeface="Arial" pitchFamily="34" charset="0"/>
              </a:rPr>
              <a:t>TRẺ</a:t>
            </a:r>
            <a:r>
              <a:rPr lang="en-US" sz="3600" b="1" dirty="0">
                <a:latin typeface="Arial" pitchFamily="34" charset="0"/>
                <a:cs typeface="Arial" pitchFamily="34" charset="0"/>
              </a:rPr>
              <a:t> </a:t>
            </a:r>
            <a:r>
              <a:rPr lang="en-US" sz="3600" b="1" dirty="0" err="1">
                <a:latin typeface="Arial" pitchFamily="34" charset="0"/>
                <a:cs typeface="Arial" pitchFamily="34" charset="0"/>
              </a:rPr>
              <a:t>TIÊU</a:t>
            </a:r>
            <a:r>
              <a:rPr lang="en-US" sz="3600" b="1" dirty="0">
                <a:latin typeface="Arial" pitchFamily="34" charset="0"/>
                <a:cs typeface="Arial" pitchFamily="34" charset="0"/>
              </a:rPr>
              <a:t> CHẢY</a:t>
            </a:r>
          </a:p>
        </p:txBody>
      </p:sp>
      <p:graphicFrame>
        <p:nvGraphicFramePr>
          <p:cNvPr id="4" name="Content Placeholder 3"/>
          <p:cNvGraphicFramePr>
            <a:graphicFrameLocks noGrp="1"/>
          </p:cNvGraphicFramePr>
          <p:nvPr>
            <p:ph idx="1"/>
          </p:nvPr>
        </p:nvGraphicFramePr>
        <p:xfrm>
          <a:off x="228600" y="834100"/>
          <a:ext cx="8610600" cy="5531238"/>
        </p:xfrm>
        <a:graphic>
          <a:graphicData uri="http://schemas.openxmlformats.org/drawingml/2006/table">
            <a:tbl>
              <a:tblPr firstRow="1" firstCol="1" bandRow="1">
                <a:tableStyleId>{284E427A-3D55-4303-BF80-6455036E1DE7}</a:tableStyleId>
              </a:tblPr>
              <a:tblGrid>
                <a:gridCol w="568624">
                  <a:extLst>
                    <a:ext uri="{9D8B030D-6E8A-4147-A177-3AD203B41FA5}">
                      <a16:colId xmlns:a16="http://schemas.microsoft.com/office/drawing/2014/main" xmlns="" val="20000"/>
                    </a:ext>
                  </a:extLst>
                </a:gridCol>
                <a:gridCol w="2436962">
                  <a:extLst>
                    <a:ext uri="{9D8B030D-6E8A-4147-A177-3AD203B41FA5}">
                      <a16:colId xmlns:a16="http://schemas.microsoft.com/office/drawing/2014/main" xmlns="" val="20001"/>
                    </a:ext>
                  </a:extLst>
                </a:gridCol>
                <a:gridCol w="2924355">
                  <a:extLst>
                    <a:ext uri="{9D8B030D-6E8A-4147-A177-3AD203B41FA5}">
                      <a16:colId xmlns:a16="http://schemas.microsoft.com/office/drawing/2014/main" xmlns="" val="20002"/>
                    </a:ext>
                  </a:extLst>
                </a:gridCol>
                <a:gridCol w="2680659">
                  <a:extLst>
                    <a:ext uri="{9D8B030D-6E8A-4147-A177-3AD203B41FA5}">
                      <a16:colId xmlns:a16="http://schemas.microsoft.com/office/drawing/2014/main" xmlns="" val="20003"/>
                    </a:ext>
                  </a:extLst>
                </a:gridCol>
              </a:tblGrid>
              <a:tr h="448127">
                <a:tc>
                  <a:txBody>
                    <a:bodyPr/>
                    <a:lstStyle/>
                    <a:p>
                      <a:pPr marL="0" marR="0" algn="ctr">
                        <a:lnSpc>
                          <a:spcPct val="115000"/>
                        </a:lnSpc>
                        <a:spcBef>
                          <a:spcPts val="0"/>
                        </a:spcBef>
                        <a:spcAft>
                          <a:spcPts val="0"/>
                        </a:spcAft>
                      </a:pPr>
                      <a:r>
                        <a:rPr lang="vi-VN" sz="1600" dirty="0">
                          <a:effectLst/>
                          <a:latin typeface="+mn-lt"/>
                        </a:rPr>
                        <a:t>Giờ</a:t>
                      </a:r>
                      <a:endParaRPr lang="en-US" sz="1600" b="1" dirty="0">
                        <a:effectLst/>
                        <a:latin typeface="+mn-lt"/>
                        <a:ea typeface="Times New Roman"/>
                        <a:cs typeface="Times New Roman"/>
                      </a:endParaRPr>
                    </a:p>
                  </a:txBody>
                  <a:tcPr marL="68580" marR="68580" marT="0" marB="0"/>
                </a:tc>
                <a:tc>
                  <a:txBody>
                    <a:bodyPr/>
                    <a:lstStyle/>
                    <a:p>
                      <a:pPr marL="0" marR="0" algn="ctr">
                        <a:lnSpc>
                          <a:spcPct val="115000"/>
                        </a:lnSpc>
                        <a:spcBef>
                          <a:spcPts val="0"/>
                        </a:spcBef>
                        <a:spcAft>
                          <a:spcPts val="300"/>
                        </a:spcAft>
                      </a:pPr>
                      <a:r>
                        <a:rPr lang="en-US" sz="1600" dirty="0">
                          <a:effectLst/>
                          <a:latin typeface="+mn-lt"/>
                        </a:rPr>
                        <a:t>7</a:t>
                      </a:r>
                      <a:r>
                        <a:rPr lang="vi-VN" sz="1600" dirty="0">
                          <a:effectLst/>
                          <a:latin typeface="+mn-lt"/>
                        </a:rPr>
                        <a:t>-8 tháng</a:t>
                      </a:r>
                      <a:endParaRPr lang="en-US" sz="1600" b="1" dirty="0">
                        <a:effectLst/>
                        <a:latin typeface="+mn-lt"/>
                        <a:ea typeface="Times New Roman"/>
                        <a:cs typeface="Times New Roman"/>
                      </a:endParaRPr>
                    </a:p>
                  </a:txBody>
                  <a:tcPr marL="68580" marR="68580" marT="0" marB="0"/>
                </a:tc>
                <a:tc>
                  <a:txBody>
                    <a:bodyPr/>
                    <a:lstStyle/>
                    <a:p>
                      <a:pPr marL="0" marR="0" algn="ctr">
                        <a:lnSpc>
                          <a:spcPct val="115000"/>
                        </a:lnSpc>
                        <a:spcBef>
                          <a:spcPts val="0"/>
                        </a:spcBef>
                        <a:spcAft>
                          <a:spcPts val="300"/>
                        </a:spcAft>
                      </a:pPr>
                      <a:r>
                        <a:rPr lang="vi-VN" sz="1600" dirty="0">
                          <a:effectLst/>
                          <a:latin typeface="+mn-lt"/>
                        </a:rPr>
                        <a:t>9-12 tháng</a:t>
                      </a:r>
                      <a:endParaRPr lang="en-US" sz="1600" b="1" dirty="0">
                        <a:effectLst/>
                        <a:latin typeface="+mn-lt"/>
                        <a:ea typeface="Times New Roman"/>
                        <a:cs typeface="Times New Roman"/>
                      </a:endParaRPr>
                    </a:p>
                  </a:txBody>
                  <a:tcPr marL="68580" marR="68580" marT="0" marB="0"/>
                </a:tc>
                <a:tc>
                  <a:txBody>
                    <a:bodyPr/>
                    <a:lstStyle/>
                    <a:p>
                      <a:pPr marL="0" marR="0" algn="ctr">
                        <a:lnSpc>
                          <a:spcPct val="115000"/>
                        </a:lnSpc>
                        <a:spcBef>
                          <a:spcPts val="0"/>
                        </a:spcBef>
                        <a:spcAft>
                          <a:spcPts val="300"/>
                        </a:spcAft>
                      </a:pPr>
                      <a:r>
                        <a:rPr lang="vi-VN" sz="1600" dirty="0">
                          <a:effectLst/>
                          <a:latin typeface="+mn-lt"/>
                        </a:rPr>
                        <a:t>1-3 tuổi</a:t>
                      </a:r>
                      <a:endParaRPr lang="en-US" sz="1600" b="1" dirty="0">
                        <a:effectLst/>
                        <a:latin typeface="+mn-lt"/>
                        <a:ea typeface="Times New Roman"/>
                        <a:cs typeface="Times New Roman"/>
                      </a:endParaRPr>
                    </a:p>
                  </a:txBody>
                  <a:tcPr marL="68580" marR="68580" marT="0" marB="0"/>
                </a:tc>
                <a:extLst>
                  <a:ext uri="{0D108BD9-81ED-4DB2-BD59-A6C34878D82A}">
                    <a16:rowId xmlns:a16="http://schemas.microsoft.com/office/drawing/2014/main" xmlns="" val="10000"/>
                  </a:ext>
                </a:extLst>
              </a:tr>
              <a:tr h="291033">
                <a:tc>
                  <a:txBody>
                    <a:bodyPr/>
                    <a:lstStyle/>
                    <a:p>
                      <a:pPr marL="0" marR="0" algn="just">
                        <a:lnSpc>
                          <a:spcPct val="115000"/>
                        </a:lnSpc>
                        <a:spcBef>
                          <a:spcPts val="0"/>
                        </a:spcBef>
                        <a:spcAft>
                          <a:spcPts val="0"/>
                        </a:spcAft>
                      </a:pPr>
                      <a:r>
                        <a:rPr lang="vi-VN" sz="1600">
                          <a:effectLst/>
                          <a:latin typeface="+mn-lt"/>
                        </a:rPr>
                        <a:t>6h</a:t>
                      </a:r>
                      <a:endParaRPr lang="en-US" sz="1600" b="1">
                        <a:effectLst/>
                        <a:latin typeface="+mn-lt"/>
                        <a:ea typeface="Times New Roman"/>
                        <a:cs typeface="Times New Roman"/>
                      </a:endParaRPr>
                    </a:p>
                  </a:txBody>
                  <a:tcPr marL="68580" marR="68580" marT="0" marB="0"/>
                </a:tc>
                <a:tc>
                  <a:txBody>
                    <a:bodyPr/>
                    <a:lstStyle/>
                    <a:p>
                      <a:pPr marL="0" marR="0" algn="just">
                        <a:lnSpc>
                          <a:spcPct val="115000"/>
                        </a:lnSpc>
                        <a:spcBef>
                          <a:spcPts val="0"/>
                        </a:spcBef>
                        <a:spcAft>
                          <a:spcPts val="300"/>
                        </a:spcAft>
                      </a:pPr>
                      <a:r>
                        <a:rPr lang="vi-VN" sz="1600" dirty="0">
                          <a:effectLst/>
                          <a:latin typeface="+mn-lt"/>
                        </a:rPr>
                        <a:t>Bú mẹ</a:t>
                      </a:r>
                      <a:endParaRPr lang="en-US" sz="1600" b="1" dirty="0">
                        <a:effectLst/>
                        <a:latin typeface="+mn-lt"/>
                        <a:ea typeface="Times New Roman"/>
                        <a:cs typeface="Times New Roman"/>
                      </a:endParaRPr>
                    </a:p>
                  </a:txBody>
                  <a:tcPr marL="68580" marR="68580" marT="0" marB="0"/>
                </a:tc>
                <a:tc>
                  <a:txBody>
                    <a:bodyPr/>
                    <a:lstStyle/>
                    <a:p>
                      <a:pPr marL="0" marR="0" algn="just">
                        <a:lnSpc>
                          <a:spcPct val="115000"/>
                        </a:lnSpc>
                        <a:spcBef>
                          <a:spcPts val="0"/>
                        </a:spcBef>
                        <a:spcAft>
                          <a:spcPts val="300"/>
                        </a:spcAft>
                      </a:pPr>
                      <a:r>
                        <a:rPr lang="vi-VN" sz="1600" dirty="0">
                          <a:effectLst/>
                          <a:latin typeface="+mn-lt"/>
                        </a:rPr>
                        <a:t>Bú mẹ</a:t>
                      </a:r>
                      <a:endParaRPr lang="en-US" sz="1600" b="1" dirty="0">
                        <a:effectLst/>
                        <a:latin typeface="+mn-lt"/>
                        <a:ea typeface="Times New Roman"/>
                        <a:cs typeface="Times New Roman"/>
                      </a:endParaRPr>
                    </a:p>
                  </a:txBody>
                  <a:tcPr marL="68580" marR="68580" marT="0" marB="0"/>
                </a:tc>
                <a:tc>
                  <a:txBody>
                    <a:bodyPr/>
                    <a:lstStyle/>
                    <a:p>
                      <a:pPr marL="0" marR="0" algn="just">
                        <a:lnSpc>
                          <a:spcPct val="115000"/>
                        </a:lnSpc>
                        <a:spcBef>
                          <a:spcPts val="0"/>
                        </a:spcBef>
                        <a:spcAft>
                          <a:spcPts val="300"/>
                        </a:spcAft>
                      </a:pPr>
                      <a:r>
                        <a:rPr lang="en-US" sz="1600">
                          <a:effectLst/>
                          <a:latin typeface="+mn-lt"/>
                        </a:rPr>
                        <a:t>Bú mẹ/sữa đậu nành</a:t>
                      </a:r>
                      <a:endParaRPr lang="en-US" sz="1600" b="1">
                        <a:effectLst/>
                        <a:latin typeface="+mn-lt"/>
                        <a:ea typeface="Times New Roman"/>
                        <a:cs typeface="Times New Roman"/>
                      </a:endParaRPr>
                    </a:p>
                  </a:txBody>
                  <a:tcPr marL="68580" marR="68580" marT="0" marB="0"/>
                </a:tc>
                <a:extLst>
                  <a:ext uri="{0D108BD9-81ED-4DB2-BD59-A6C34878D82A}">
                    <a16:rowId xmlns:a16="http://schemas.microsoft.com/office/drawing/2014/main" xmlns="" val="10001"/>
                  </a:ext>
                </a:extLst>
              </a:tr>
              <a:tr h="1703340">
                <a:tc>
                  <a:txBody>
                    <a:bodyPr/>
                    <a:lstStyle/>
                    <a:p>
                      <a:pPr marL="0" marR="0" algn="just">
                        <a:lnSpc>
                          <a:spcPct val="115000"/>
                        </a:lnSpc>
                        <a:spcBef>
                          <a:spcPts val="0"/>
                        </a:spcBef>
                        <a:spcAft>
                          <a:spcPts val="0"/>
                        </a:spcAft>
                      </a:pPr>
                      <a:r>
                        <a:rPr lang="vi-VN" sz="1600">
                          <a:effectLst/>
                          <a:latin typeface="+mn-lt"/>
                        </a:rPr>
                        <a:t>8h</a:t>
                      </a:r>
                      <a:endParaRPr lang="en-US" sz="1600" b="1">
                        <a:effectLst/>
                        <a:latin typeface="+mn-lt"/>
                        <a:ea typeface="Times New Roman"/>
                        <a:cs typeface="Times New Roman"/>
                      </a:endParaRPr>
                    </a:p>
                  </a:txBody>
                  <a:tcPr marL="68580" marR="68580" marT="0" marB="0"/>
                </a:tc>
                <a:tc>
                  <a:txBody>
                    <a:bodyPr/>
                    <a:lstStyle/>
                    <a:p>
                      <a:pPr marL="0" marR="0" algn="just">
                        <a:lnSpc>
                          <a:spcPct val="115000"/>
                        </a:lnSpc>
                        <a:spcBef>
                          <a:spcPts val="0"/>
                        </a:spcBef>
                        <a:spcAft>
                          <a:spcPts val="300"/>
                        </a:spcAft>
                      </a:pPr>
                      <a:r>
                        <a:rPr lang="vi-VN" sz="1600" dirty="0">
                          <a:effectLst/>
                          <a:latin typeface="+mn-lt"/>
                        </a:rPr>
                        <a:t>Bột thịt </a:t>
                      </a:r>
                      <a:r>
                        <a:rPr lang="en-US" sz="1600" dirty="0" err="1">
                          <a:effectLst/>
                          <a:latin typeface="Arial" pitchFamily="34" charset="0"/>
                          <a:cs typeface="Arial" pitchFamily="34" charset="0"/>
                        </a:rPr>
                        <a:t>gà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nạc+cà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rốt</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Bột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gạo</a:t>
                      </a:r>
                      <a:r>
                        <a:rPr lang="en-US" sz="1600" dirty="0">
                          <a:effectLst/>
                          <a:latin typeface="+mn-lt"/>
                        </a:rPr>
                        <a:t>: </a:t>
                      </a:r>
                      <a:r>
                        <a:rPr lang="en-US" sz="1600" dirty="0">
                          <a:effectLst/>
                          <a:latin typeface="Arial" pitchFamily="34" charset="0"/>
                          <a:cs typeface="Arial" pitchFamily="34" charset="0"/>
                        </a:rPr>
                        <a:t>2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Thịt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gà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nạc</a:t>
                      </a:r>
                      <a:r>
                        <a:rPr lang="en-US" sz="1600" dirty="0">
                          <a:effectLst/>
                          <a:latin typeface="Arial" pitchFamily="34" charset="0"/>
                          <a:cs typeface="Arial" pitchFamily="34" charset="0"/>
                        </a:rPr>
                        <a:t>: 20g</a:t>
                      </a:r>
                    </a:p>
                    <a:p>
                      <a:pPr marL="0" marR="0" algn="just">
                        <a:lnSpc>
                          <a:spcPct val="115000"/>
                        </a:lnSpc>
                        <a:spcBef>
                          <a:spcPts val="0"/>
                        </a:spcBef>
                        <a:spcAft>
                          <a:spcPts val="300"/>
                        </a:spcAft>
                      </a:pPr>
                      <a:r>
                        <a:rPr lang="en-US" sz="1600" spc="-80" baseline="0" dirty="0" err="1">
                          <a:effectLst/>
                          <a:latin typeface="Arial" pitchFamily="34" charset="0"/>
                          <a:cs typeface="Arial" pitchFamily="34" charset="0"/>
                        </a:rPr>
                        <a:t>Cà</a:t>
                      </a:r>
                      <a:r>
                        <a:rPr lang="en-US" sz="1600" spc="-80" baseline="0" dirty="0">
                          <a:effectLst/>
                          <a:latin typeface="Arial" pitchFamily="34" charset="0"/>
                          <a:cs typeface="Arial" pitchFamily="34" charset="0"/>
                        </a:rPr>
                        <a:t> </a:t>
                      </a:r>
                      <a:r>
                        <a:rPr lang="en-US" sz="1600" spc="-80" baseline="0" dirty="0" err="1">
                          <a:effectLst/>
                          <a:latin typeface="Arial" pitchFamily="34" charset="0"/>
                          <a:cs typeface="Arial" pitchFamily="34" charset="0"/>
                        </a:rPr>
                        <a:t>rốt</a:t>
                      </a:r>
                      <a:r>
                        <a:rPr lang="en-US" sz="1600" spc="-80" baseline="0" dirty="0">
                          <a:effectLst/>
                          <a:latin typeface="Arial" pitchFamily="34" charset="0"/>
                          <a:cs typeface="Arial" pitchFamily="34" charset="0"/>
                        </a:rPr>
                        <a:t> </a:t>
                      </a:r>
                      <a:r>
                        <a:rPr lang="en-US" sz="1600" spc="-80" baseline="0" dirty="0" err="1">
                          <a:effectLst/>
                          <a:latin typeface="Arial" pitchFamily="34" charset="0"/>
                          <a:cs typeface="Arial" pitchFamily="34" charset="0"/>
                        </a:rPr>
                        <a:t>nghiền</a:t>
                      </a:r>
                      <a:r>
                        <a:rPr lang="en-US" sz="1600" spc="-80" baseline="0" dirty="0">
                          <a:effectLst/>
                          <a:latin typeface="Arial" pitchFamily="34" charset="0"/>
                          <a:cs typeface="Arial" pitchFamily="34" charset="0"/>
                        </a:rPr>
                        <a:t>: 2 </a:t>
                      </a:r>
                      <a:r>
                        <a:rPr lang="en-US" sz="1600" spc="-80" baseline="0" dirty="0" err="1">
                          <a:effectLst/>
                          <a:latin typeface="Arial" pitchFamily="34" charset="0"/>
                          <a:cs typeface="Arial" pitchFamily="34" charset="0"/>
                        </a:rPr>
                        <a:t>thìa</a:t>
                      </a:r>
                      <a:r>
                        <a:rPr lang="en-US" sz="1600" spc="-80" baseline="0" dirty="0">
                          <a:effectLst/>
                          <a:latin typeface="Arial" pitchFamily="34" charset="0"/>
                          <a:cs typeface="Arial" pitchFamily="34" charset="0"/>
                        </a:rPr>
                        <a:t> </a:t>
                      </a:r>
                      <a:r>
                        <a:rPr lang="en-US" sz="1600" spc="-80" baseline="0" dirty="0" err="1">
                          <a:effectLst/>
                          <a:latin typeface="Arial" pitchFamily="34" charset="0"/>
                          <a:cs typeface="Arial" pitchFamily="34" charset="0"/>
                        </a:rPr>
                        <a:t>cà</a:t>
                      </a:r>
                      <a:r>
                        <a:rPr lang="en-US" sz="1600" spc="-80" baseline="0" dirty="0">
                          <a:effectLst/>
                          <a:latin typeface="Arial" pitchFamily="34" charset="0"/>
                          <a:cs typeface="Arial" pitchFamily="34" charset="0"/>
                        </a:rPr>
                        <a:t> </a:t>
                      </a:r>
                      <a:r>
                        <a:rPr lang="en-US" sz="1600" spc="-80" baseline="0" dirty="0" err="1">
                          <a:effectLst/>
                          <a:latin typeface="Arial" pitchFamily="34" charset="0"/>
                          <a:cs typeface="Arial" pitchFamily="34" charset="0"/>
                        </a:rPr>
                        <a:t>phê</a:t>
                      </a:r>
                      <a:endParaRPr lang="en-US" sz="1600" spc="-80" baseline="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Dầu</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ăn</a:t>
                      </a:r>
                      <a:r>
                        <a:rPr lang="en-US" sz="1600" dirty="0">
                          <a:effectLst/>
                          <a:latin typeface="Arial" pitchFamily="34" charset="0"/>
                          <a:cs typeface="Arial" pitchFamily="34" charset="0"/>
                        </a:rPr>
                        <a:t>: 1/2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b="1" dirty="0">
                        <a:effectLst/>
                        <a:latin typeface="Arial" pitchFamily="34" charset="0"/>
                        <a:ea typeface="Times New Roman"/>
                        <a:cs typeface="Arial" pitchFamily="34" charset="0"/>
                      </a:endParaRPr>
                    </a:p>
                  </a:txBody>
                  <a:tcPr marL="68580" marR="68580" marT="0" marB="0"/>
                </a:tc>
                <a:tc>
                  <a:txBody>
                    <a:bodyPr/>
                    <a:lstStyle/>
                    <a:p>
                      <a:pPr marL="0" marR="0" algn="just">
                        <a:lnSpc>
                          <a:spcPct val="115000"/>
                        </a:lnSpc>
                        <a:spcBef>
                          <a:spcPts val="0"/>
                        </a:spcBef>
                        <a:spcAft>
                          <a:spcPts val="300"/>
                        </a:spcAft>
                      </a:pPr>
                      <a:r>
                        <a:rPr lang="vi-VN" sz="1600" dirty="0">
                          <a:effectLst/>
                          <a:latin typeface="+mn-lt"/>
                        </a:rPr>
                        <a:t>Bột thịt </a:t>
                      </a:r>
                      <a:r>
                        <a:rPr lang="en-US" sz="1600" dirty="0" err="1">
                          <a:effectLst/>
                          <a:latin typeface="Arial" pitchFamily="34" charset="0"/>
                          <a:cs typeface="Arial" pitchFamily="34" charset="0"/>
                        </a:rPr>
                        <a:t>gà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nạc+cà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rốt</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Bột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gạo</a:t>
                      </a:r>
                      <a:r>
                        <a:rPr lang="en-US" sz="1600" dirty="0">
                          <a:effectLst/>
                          <a:latin typeface="Arial" pitchFamily="34" charset="0"/>
                          <a:cs typeface="Arial" pitchFamily="34" charset="0"/>
                        </a:rPr>
                        <a:t>: 3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Thịt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gà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nạc</a:t>
                      </a:r>
                      <a:r>
                        <a:rPr lang="en-US" sz="1600" dirty="0">
                          <a:effectLst/>
                          <a:latin typeface="Arial" pitchFamily="34" charset="0"/>
                          <a:cs typeface="Arial" pitchFamily="34" charset="0"/>
                        </a:rPr>
                        <a:t>: 25g</a:t>
                      </a:r>
                    </a:p>
                    <a:p>
                      <a:pPr marL="0" marR="0" algn="just">
                        <a:lnSpc>
                          <a:spcPct val="115000"/>
                        </a:lnSpc>
                        <a:spcBef>
                          <a:spcPts val="0"/>
                        </a:spcBef>
                        <a:spcAft>
                          <a:spcPts val="300"/>
                        </a:spcAft>
                      </a:pP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rốt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nghiền</a:t>
                      </a:r>
                      <a:r>
                        <a:rPr lang="en-US" sz="1600" dirty="0">
                          <a:effectLst/>
                          <a:latin typeface="Arial" pitchFamily="34" charset="0"/>
                          <a:cs typeface="Arial" pitchFamily="34" charset="0"/>
                        </a:rPr>
                        <a:t>: 3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Dầu</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ăn</a:t>
                      </a:r>
                      <a:r>
                        <a:rPr lang="en-US" sz="1600" dirty="0">
                          <a:effectLst/>
                          <a:latin typeface="Arial" pitchFamily="34" charset="0"/>
                          <a:cs typeface="Arial" pitchFamily="34" charset="0"/>
                        </a:rPr>
                        <a:t>: 1/2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b="1" dirty="0">
                        <a:effectLst/>
                        <a:latin typeface="Arial" pitchFamily="34" charset="0"/>
                        <a:ea typeface="Times New Roman"/>
                        <a:cs typeface="Arial" pitchFamily="34" charset="0"/>
                      </a:endParaRPr>
                    </a:p>
                  </a:txBody>
                  <a:tcPr marL="68580" marR="68580" marT="0" marB="0"/>
                </a:tc>
                <a:tc>
                  <a:txBody>
                    <a:bodyPr/>
                    <a:lstStyle/>
                    <a:p>
                      <a:pPr marL="0" marR="0" algn="just">
                        <a:lnSpc>
                          <a:spcPct val="115000"/>
                        </a:lnSpc>
                        <a:spcBef>
                          <a:spcPts val="0"/>
                        </a:spcBef>
                        <a:spcAft>
                          <a:spcPts val="300"/>
                        </a:spcAft>
                      </a:pPr>
                      <a:r>
                        <a:rPr lang="vi-VN" sz="1600" dirty="0">
                          <a:effectLst/>
                          <a:latin typeface="+mn-lt"/>
                        </a:rPr>
                        <a:t>Cháo thịt </a:t>
                      </a:r>
                      <a:r>
                        <a:rPr lang="en-US" sz="1600" dirty="0" err="1">
                          <a:effectLst/>
                          <a:latin typeface="Arial" pitchFamily="34" charset="0"/>
                          <a:cs typeface="Arial" pitchFamily="34" charset="0"/>
                        </a:rPr>
                        <a:t>gà</a:t>
                      </a:r>
                      <a:r>
                        <a:rPr lang="en-US" sz="1600" dirty="0">
                          <a:effectLst/>
                          <a:latin typeface="Arial" pitchFamily="34" charset="0"/>
                          <a:cs typeface="Arial" pitchFamily="34" charset="0"/>
                        </a:rPr>
                        <a:t> +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rốt</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Gạo</a:t>
                      </a:r>
                      <a:r>
                        <a:rPr lang="en-US" sz="1600" dirty="0">
                          <a:effectLst/>
                          <a:latin typeface="Arial" pitchFamily="34" charset="0"/>
                          <a:cs typeface="Arial" pitchFamily="34" charset="0"/>
                        </a:rPr>
                        <a:t>: 30g</a:t>
                      </a:r>
                    </a:p>
                    <a:p>
                      <a:pPr marL="0" marR="0" algn="just">
                        <a:lnSpc>
                          <a:spcPct val="115000"/>
                        </a:lnSpc>
                        <a:spcBef>
                          <a:spcPts val="0"/>
                        </a:spcBef>
                        <a:spcAft>
                          <a:spcPts val="300"/>
                        </a:spcAft>
                      </a:pPr>
                      <a:r>
                        <a:rPr lang="en-US" sz="1600" dirty="0" err="1">
                          <a:effectLst/>
                          <a:latin typeface="Arial" pitchFamily="34" charset="0"/>
                          <a:cs typeface="Arial" pitchFamily="34" charset="0"/>
                        </a:rPr>
                        <a:t>Thịt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gà</a:t>
                      </a:r>
                      <a:r>
                        <a:rPr lang="en-US" sz="1600" dirty="0">
                          <a:effectLst/>
                          <a:latin typeface="Arial" pitchFamily="34" charset="0"/>
                          <a:cs typeface="Arial" pitchFamily="34" charset="0"/>
                        </a:rPr>
                        <a:t>: 30g</a:t>
                      </a:r>
                    </a:p>
                    <a:p>
                      <a:pPr marL="0" marR="0" algn="just">
                        <a:lnSpc>
                          <a:spcPct val="115000"/>
                        </a:lnSpc>
                        <a:spcBef>
                          <a:spcPts val="0"/>
                        </a:spcBef>
                        <a:spcAft>
                          <a:spcPts val="300"/>
                        </a:spcAft>
                      </a:pP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rốt</a:t>
                      </a:r>
                      <a:r>
                        <a:rPr lang="en-US" sz="1600" dirty="0">
                          <a:effectLst/>
                          <a:latin typeface="Arial" pitchFamily="34" charset="0"/>
                          <a:cs typeface="Arial" pitchFamily="34" charset="0"/>
                        </a:rPr>
                        <a:t>: 30g</a:t>
                      </a:r>
                    </a:p>
                    <a:p>
                      <a:pPr marL="0" marR="0" algn="just">
                        <a:lnSpc>
                          <a:spcPct val="115000"/>
                        </a:lnSpc>
                        <a:spcBef>
                          <a:spcPts val="0"/>
                        </a:spcBef>
                        <a:spcAft>
                          <a:spcPts val="300"/>
                        </a:spcAft>
                      </a:pPr>
                      <a:r>
                        <a:rPr lang="en-US" sz="1600" dirty="0" err="1">
                          <a:effectLst/>
                          <a:latin typeface="Arial" pitchFamily="34" charset="0"/>
                          <a:cs typeface="Arial" pitchFamily="34" charset="0"/>
                        </a:rPr>
                        <a:t>Dầu</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ăn</a:t>
                      </a:r>
                      <a:r>
                        <a:rPr lang="en-US" sz="1600" dirty="0">
                          <a:effectLst/>
                          <a:latin typeface="Arial" pitchFamily="34" charset="0"/>
                          <a:cs typeface="Arial" pitchFamily="34" charset="0"/>
                        </a:rPr>
                        <a:t>: 1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b="1"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xmlns="" val="10002"/>
                  </a:ext>
                </a:extLst>
              </a:tr>
              <a:tr h="291033">
                <a:tc>
                  <a:txBody>
                    <a:bodyPr/>
                    <a:lstStyle/>
                    <a:p>
                      <a:pPr marL="0" marR="0" algn="just">
                        <a:lnSpc>
                          <a:spcPct val="115000"/>
                        </a:lnSpc>
                        <a:spcBef>
                          <a:spcPts val="0"/>
                        </a:spcBef>
                        <a:spcAft>
                          <a:spcPts val="0"/>
                        </a:spcAft>
                      </a:pPr>
                      <a:r>
                        <a:rPr lang="vi-VN" sz="1600">
                          <a:effectLst/>
                          <a:latin typeface="+mn-lt"/>
                        </a:rPr>
                        <a:t>10h</a:t>
                      </a:r>
                      <a:endParaRPr lang="en-US" sz="1600" b="1">
                        <a:effectLst/>
                        <a:latin typeface="+mn-lt"/>
                        <a:ea typeface="Times New Roman"/>
                        <a:cs typeface="Times New Roman"/>
                      </a:endParaRPr>
                    </a:p>
                  </a:txBody>
                  <a:tcPr marL="68580" marR="68580" marT="0" marB="0"/>
                </a:tc>
                <a:tc>
                  <a:txBody>
                    <a:bodyPr/>
                    <a:lstStyle/>
                    <a:p>
                      <a:pPr marL="0" marR="0" algn="just">
                        <a:lnSpc>
                          <a:spcPct val="115000"/>
                        </a:lnSpc>
                        <a:spcBef>
                          <a:spcPts val="0"/>
                        </a:spcBef>
                        <a:spcAft>
                          <a:spcPts val="300"/>
                        </a:spcAft>
                      </a:pPr>
                      <a:r>
                        <a:rPr lang="en-US" sz="1600" dirty="0" err="1">
                          <a:effectLst/>
                          <a:latin typeface="Arial" pitchFamily="34" charset="0"/>
                          <a:cs typeface="Arial" pitchFamily="34" charset="0"/>
                        </a:rPr>
                        <a:t>Chuối</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nghiền</a:t>
                      </a:r>
                      <a:r>
                        <a:rPr lang="en-US" sz="1600" dirty="0">
                          <a:effectLst/>
                          <a:latin typeface="Arial" pitchFamily="34" charset="0"/>
                          <a:cs typeface="Arial" pitchFamily="34" charset="0"/>
                        </a:rPr>
                        <a:t>: 1/2 </a:t>
                      </a:r>
                      <a:r>
                        <a:rPr lang="en-US" sz="1600" dirty="0" err="1">
                          <a:effectLst/>
                          <a:latin typeface="Arial" pitchFamily="34" charset="0"/>
                          <a:cs typeface="Arial" pitchFamily="34" charset="0"/>
                        </a:rPr>
                        <a:t>quả</a:t>
                      </a:r>
                      <a:endParaRPr lang="en-US" sz="1600" b="1" dirty="0">
                        <a:effectLst/>
                        <a:latin typeface="Arial" pitchFamily="34" charset="0"/>
                        <a:ea typeface="Times New Roman"/>
                        <a:cs typeface="Arial" pitchFamily="34" charset="0"/>
                      </a:endParaRPr>
                    </a:p>
                  </a:txBody>
                  <a:tcPr marL="68580" marR="68580" marT="0" marB="0"/>
                </a:tc>
                <a:tc>
                  <a:txBody>
                    <a:bodyPr/>
                    <a:lstStyle/>
                    <a:p>
                      <a:pPr marL="0" marR="0" algn="just">
                        <a:lnSpc>
                          <a:spcPct val="115000"/>
                        </a:lnSpc>
                        <a:spcBef>
                          <a:spcPts val="0"/>
                        </a:spcBef>
                        <a:spcAft>
                          <a:spcPts val="300"/>
                        </a:spcAft>
                      </a:pPr>
                      <a:r>
                        <a:rPr lang="en-US" sz="1600" dirty="0" err="1">
                          <a:effectLst/>
                          <a:latin typeface="Arial" pitchFamily="34" charset="0"/>
                          <a:cs typeface="Arial" pitchFamily="34" charset="0"/>
                        </a:rPr>
                        <a:t>Chuối</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tiêu</a:t>
                      </a:r>
                      <a:r>
                        <a:rPr lang="en-US" sz="1600" dirty="0">
                          <a:effectLst/>
                          <a:latin typeface="Arial" pitchFamily="34" charset="0"/>
                          <a:cs typeface="Arial" pitchFamily="34" charset="0"/>
                        </a:rPr>
                        <a:t>: 1/2 </a:t>
                      </a:r>
                      <a:r>
                        <a:rPr lang="en-US" sz="1600" dirty="0" err="1">
                          <a:effectLst/>
                          <a:latin typeface="Arial" pitchFamily="34" charset="0"/>
                          <a:cs typeface="Arial" pitchFamily="34" charset="0"/>
                        </a:rPr>
                        <a:t>quả</a:t>
                      </a:r>
                      <a:endParaRPr lang="en-US" sz="1600" b="1" dirty="0">
                        <a:effectLst/>
                        <a:latin typeface="Arial" pitchFamily="34" charset="0"/>
                        <a:ea typeface="Times New Roman"/>
                        <a:cs typeface="Arial" pitchFamily="34" charset="0"/>
                      </a:endParaRPr>
                    </a:p>
                  </a:txBody>
                  <a:tcPr marL="68580" marR="68580" marT="0" marB="0"/>
                </a:tc>
                <a:tc>
                  <a:txBody>
                    <a:bodyPr/>
                    <a:lstStyle/>
                    <a:p>
                      <a:pPr marL="0" marR="0" algn="just">
                        <a:lnSpc>
                          <a:spcPct val="115000"/>
                        </a:lnSpc>
                        <a:spcBef>
                          <a:spcPts val="0"/>
                        </a:spcBef>
                        <a:spcAft>
                          <a:spcPts val="300"/>
                        </a:spcAft>
                      </a:pPr>
                      <a:r>
                        <a:rPr lang="en-US" sz="1600" dirty="0" err="1">
                          <a:effectLst/>
                          <a:latin typeface="Arial" pitchFamily="34" charset="0"/>
                          <a:cs typeface="Arial" pitchFamily="34" charset="0"/>
                        </a:rPr>
                        <a:t>Chuối</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tiêu</a:t>
                      </a:r>
                      <a:r>
                        <a:rPr lang="en-US" sz="1600" dirty="0">
                          <a:effectLst/>
                          <a:latin typeface="Arial" pitchFamily="34" charset="0"/>
                          <a:cs typeface="Arial" pitchFamily="34" charset="0"/>
                        </a:rPr>
                        <a:t>: 1 </a:t>
                      </a:r>
                      <a:r>
                        <a:rPr lang="en-US" sz="1600" dirty="0" err="1">
                          <a:effectLst/>
                          <a:latin typeface="Arial" pitchFamily="34" charset="0"/>
                          <a:cs typeface="Arial" pitchFamily="34" charset="0"/>
                        </a:rPr>
                        <a:t>quả</a:t>
                      </a:r>
                      <a:endParaRPr lang="en-US" sz="1600" b="1"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xmlns="" val="10003"/>
                  </a:ext>
                </a:extLst>
              </a:tr>
              <a:tr h="291033">
                <a:tc>
                  <a:txBody>
                    <a:bodyPr/>
                    <a:lstStyle/>
                    <a:p>
                      <a:pPr marL="0" marR="0" algn="just">
                        <a:lnSpc>
                          <a:spcPct val="115000"/>
                        </a:lnSpc>
                        <a:spcBef>
                          <a:spcPts val="0"/>
                        </a:spcBef>
                        <a:spcAft>
                          <a:spcPts val="0"/>
                        </a:spcAft>
                      </a:pPr>
                      <a:r>
                        <a:rPr lang="vi-VN" sz="1600">
                          <a:effectLst/>
                          <a:latin typeface="+mn-lt"/>
                        </a:rPr>
                        <a:t>11h</a:t>
                      </a:r>
                      <a:endParaRPr lang="en-US" sz="1600" b="1">
                        <a:effectLst/>
                        <a:latin typeface="+mn-lt"/>
                        <a:ea typeface="Times New Roman"/>
                        <a:cs typeface="Times New Roman"/>
                      </a:endParaRPr>
                    </a:p>
                  </a:txBody>
                  <a:tcPr marL="68580" marR="68580" marT="0" marB="0"/>
                </a:tc>
                <a:tc>
                  <a:txBody>
                    <a:bodyPr/>
                    <a:lstStyle/>
                    <a:p>
                      <a:pPr marL="0" marR="0" algn="just">
                        <a:lnSpc>
                          <a:spcPct val="115000"/>
                        </a:lnSpc>
                        <a:spcBef>
                          <a:spcPts val="0"/>
                        </a:spcBef>
                        <a:spcAft>
                          <a:spcPts val="300"/>
                        </a:spcAft>
                      </a:pPr>
                      <a:r>
                        <a:rPr lang="vi-VN" sz="1600" dirty="0">
                          <a:effectLst/>
                          <a:latin typeface="Arial" pitchFamily="34" charset="0"/>
                          <a:cs typeface="Arial" pitchFamily="34" charset="0"/>
                        </a:rPr>
                        <a:t>Bú mẹ</a:t>
                      </a:r>
                      <a:endParaRPr lang="en-US" sz="1600" b="1" dirty="0">
                        <a:effectLst/>
                        <a:latin typeface="Arial" pitchFamily="34" charset="0"/>
                        <a:ea typeface="Times New Roman"/>
                        <a:cs typeface="Arial" pitchFamily="34" charset="0"/>
                      </a:endParaRPr>
                    </a:p>
                  </a:txBody>
                  <a:tcPr marL="68580" marR="68580" marT="0" marB="0"/>
                </a:tc>
                <a:tc>
                  <a:txBody>
                    <a:bodyPr/>
                    <a:lstStyle/>
                    <a:p>
                      <a:pPr marL="0" marR="0" algn="just">
                        <a:lnSpc>
                          <a:spcPct val="115000"/>
                        </a:lnSpc>
                        <a:spcBef>
                          <a:spcPts val="0"/>
                        </a:spcBef>
                        <a:spcAft>
                          <a:spcPts val="300"/>
                        </a:spcAft>
                      </a:pPr>
                      <a:r>
                        <a:rPr lang="vi-VN" sz="1600" dirty="0">
                          <a:effectLst/>
                          <a:latin typeface="Arial" pitchFamily="34" charset="0"/>
                          <a:cs typeface="Arial" pitchFamily="34" charset="0"/>
                        </a:rPr>
                        <a:t>Bú mẹ</a:t>
                      </a:r>
                      <a:endParaRPr lang="en-US" sz="1600" b="1" dirty="0">
                        <a:effectLst/>
                        <a:latin typeface="Arial" pitchFamily="34" charset="0"/>
                        <a:ea typeface="Times New Roman"/>
                        <a:cs typeface="Arial" pitchFamily="34" charset="0"/>
                      </a:endParaRPr>
                    </a:p>
                  </a:txBody>
                  <a:tcPr marL="68580" marR="68580" marT="0" marB="0"/>
                </a:tc>
                <a:tc>
                  <a:txBody>
                    <a:bodyPr/>
                    <a:lstStyle/>
                    <a:p>
                      <a:pPr marL="0" marR="0" algn="just">
                        <a:lnSpc>
                          <a:spcPct val="115000"/>
                        </a:lnSpc>
                        <a:spcBef>
                          <a:spcPts val="0"/>
                        </a:spcBef>
                        <a:spcAft>
                          <a:spcPts val="300"/>
                        </a:spcAft>
                      </a:pPr>
                      <a:r>
                        <a:rPr lang="en-US" sz="1600" dirty="0" err="1">
                          <a:effectLst/>
                          <a:latin typeface="Arial" pitchFamily="34" charset="0"/>
                          <a:cs typeface="Arial" pitchFamily="34" charset="0"/>
                        </a:rPr>
                        <a:t>Bú</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mẹ</a:t>
                      </a:r>
                      <a:r>
                        <a:rPr lang="en-US" sz="1600" dirty="0">
                          <a:effectLst/>
                          <a:latin typeface="Arial" pitchFamily="34" charset="0"/>
                          <a:cs typeface="Arial" pitchFamily="34" charset="0"/>
                        </a:rPr>
                        <a:t>/</a:t>
                      </a:r>
                      <a:r>
                        <a:rPr lang="en-US" sz="1600" dirty="0" err="1">
                          <a:effectLst/>
                          <a:latin typeface="Arial" pitchFamily="34" charset="0"/>
                          <a:cs typeface="Arial" pitchFamily="34" charset="0"/>
                        </a:rPr>
                        <a:t>sữa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đậu</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nành</a:t>
                      </a:r>
                      <a:endParaRPr lang="en-US" sz="1600" b="1"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xmlns="" val="10004"/>
                  </a:ext>
                </a:extLst>
              </a:tr>
              <a:tr h="1703934">
                <a:tc>
                  <a:txBody>
                    <a:bodyPr/>
                    <a:lstStyle/>
                    <a:p>
                      <a:pPr marL="0" marR="0" algn="just">
                        <a:lnSpc>
                          <a:spcPct val="115000"/>
                        </a:lnSpc>
                        <a:spcBef>
                          <a:spcPts val="0"/>
                        </a:spcBef>
                        <a:spcAft>
                          <a:spcPts val="0"/>
                        </a:spcAft>
                      </a:pPr>
                      <a:r>
                        <a:rPr lang="vi-VN" sz="1600">
                          <a:effectLst/>
                          <a:latin typeface="+mn-lt"/>
                        </a:rPr>
                        <a:t>14h</a:t>
                      </a:r>
                      <a:endParaRPr lang="en-US" sz="1600" b="1">
                        <a:effectLst/>
                        <a:latin typeface="+mn-lt"/>
                        <a:ea typeface="Times New Roman"/>
                        <a:cs typeface="Times New Roman"/>
                      </a:endParaRPr>
                    </a:p>
                  </a:txBody>
                  <a:tcPr marL="68580" marR="68580" marT="0" marB="0"/>
                </a:tc>
                <a:tc>
                  <a:txBody>
                    <a:bodyPr/>
                    <a:lstStyle/>
                    <a:p>
                      <a:pPr marL="0" marR="0" algn="just">
                        <a:lnSpc>
                          <a:spcPct val="115000"/>
                        </a:lnSpc>
                        <a:spcBef>
                          <a:spcPts val="0"/>
                        </a:spcBef>
                        <a:spcAft>
                          <a:spcPts val="300"/>
                        </a:spcAft>
                      </a:pPr>
                      <a:r>
                        <a:rPr lang="vi-VN" sz="1600" dirty="0">
                          <a:effectLst/>
                          <a:latin typeface="+mn-lt"/>
                        </a:rPr>
                        <a:t>Bột thịt </a:t>
                      </a:r>
                      <a:r>
                        <a:rPr lang="en-US" sz="1600" dirty="0" err="1">
                          <a:effectLst/>
                          <a:latin typeface="Arial" pitchFamily="34" charset="0"/>
                          <a:cs typeface="Arial" pitchFamily="34" charset="0"/>
                        </a:rPr>
                        <a:t>nạc+cà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rốt</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Bột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gạo</a:t>
                      </a:r>
                      <a:r>
                        <a:rPr lang="en-US" sz="1600" dirty="0">
                          <a:effectLst/>
                          <a:latin typeface="Arial" pitchFamily="34" charset="0"/>
                          <a:cs typeface="Arial" pitchFamily="34" charset="0"/>
                        </a:rPr>
                        <a:t>: 2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Thịt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nạc</a:t>
                      </a:r>
                      <a:r>
                        <a:rPr lang="en-US" sz="1600" dirty="0">
                          <a:effectLst/>
                          <a:latin typeface="Arial" pitchFamily="34" charset="0"/>
                          <a:cs typeface="Arial" pitchFamily="34" charset="0"/>
                        </a:rPr>
                        <a:t>: 20g</a:t>
                      </a:r>
                    </a:p>
                    <a:p>
                      <a:pPr marL="0" marR="0" algn="just">
                        <a:lnSpc>
                          <a:spcPct val="115000"/>
                        </a:lnSpc>
                        <a:spcBef>
                          <a:spcPts val="0"/>
                        </a:spcBef>
                        <a:spcAft>
                          <a:spcPts val="300"/>
                        </a:spcAft>
                      </a:pP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rốt</a:t>
                      </a:r>
                      <a:r>
                        <a:rPr lang="en-US" sz="1600" dirty="0">
                          <a:effectLst/>
                          <a:latin typeface="Arial" pitchFamily="34" charset="0"/>
                          <a:cs typeface="Arial" pitchFamily="34" charset="0"/>
                        </a:rPr>
                        <a:t>: 2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Dầu</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ăn</a:t>
                      </a:r>
                      <a:r>
                        <a:rPr lang="en-US" sz="1600" dirty="0">
                          <a:effectLst/>
                          <a:latin typeface="Arial" pitchFamily="34" charset="0"/>
                          <a:cs typeface="Arial" pitchFamily="34" charset="0"/>
                        </a:rPr>
                        <a:t>: 1/2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b="1" dirty="0">
                        <a:effectLst/>
                        <a:latin typeface="Arial" pitchFamily="34" charset="0"/>
                        <a:ea typeface="Times New Roman"/>
                        <a:cs typeface="Arial" pitchFamily="34" charset="0"/>
                      </a:endParaRPr>
                    </a:p>
                  </a:txBody>
                  <a:tcPr marL="68580" marR="68580" marT="0" marB="0"/>
                </a:tc>
                <a:tc>
                  <a:txBody>
                    <a:bodyPr/>
                    <a:lstStyle/>
                    <a:p>
                      <a:pPr marL="0" marR="0" algn="just">
                        <a:lnSpc>
                          <a:spcPct val="115000"/>
                        </a:lnSpc>
                        <a:spcBef>
                          <a:spcPts val="0"/>
                        </a:spcBef>
                        <a:spcAft>
                          <a:spcPts val="300"/>
                        </a:spcAft>
                      </a:pPr>
                      <a:r>
                        <a:rPr lang="vi-VN" sz="1600" dirty="0">
                          <a:effectLst/>
                          <a:latin typeface="+mn-lt"/>
                        </a:rPr>
                        <a:t>Bột thịt </a:t>
                      </a:r>
                      <a:r>
                        <a:rPr lang="en-US" sz="1600" dirty="0" err="1">
                          <a:effectLst/>
                          <a:latin typeface="Arial" pitchFamily="34" charset="0"/>
                          <a:cs typeface="Arial" pitchFamily="34" charset="0"/>
                        </a:rPr>
                        <a:t>nạc+cà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rốt</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Bột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gạo</a:t>
                      </a:r>
                      <a:r>
                        <a:rPr lang="en-US" sz="1600" dirty="0">
                          <a:effectLst/>
                          <a:latin typeface="Arial" pitchFamily="34" charset="0"/>
                          <a:cs typeface="Arial" pitchFamily="34" charset="0"/>
                        </a:rPr>
                        <a:t>: 2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Thịt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nạc</a:t>
                      </a:r>
                      <a:r>
                        <a:rPr lang="en-US" sz="1600" dirty="0">
                          <a:effectLst/>
                          <a:latin typeface="Arial" pitchFamily="34" charset="0"/>
                          <a:cs typeface="Arial" pitchFamily="34" charset="0"/>
                        </a:rPr>
                        <a:t>: 20g</a:t>
                      </a:r>
                    </a:p>
                    <a:p>
                      <a:pPr marL="0" marR="0" algn="just">
                        <a:lnSpc>
                          <a:spcPct val="115000"/>
                        </a:lnSpc>
                        <a:spcBef>
                          <a:spcPts val="0"/>
                        </a:spcBef>
                        <a:spcAft>
                          <a:spcPts val="300"/>
                        </a:spcAft>
                      </a:pP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rốt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nghiền</a:t>
                      </a:r>
                      <a:r>
                        <a:rPr lang="en-US" sz="1600" dirty="0">
                          <a:effectLst/>
                          <a:latin typeface="Arial" pitchFamily="34" charset="0"/>
                          <a:cs typeface="Arial" pitchFamily="34" charset="0"/>
                        </a:rPr>
                        <a:t>: 2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Dầu</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ăn</a:t>
                      </a:r>
                      <a:r>
                        <a:rPr lang="en-US" sz="1600" dirty="0">
                          <a:effectLst/>
                          <a:latin typeface="Arial" pitchFamily="34" charset="0"/>
                          <a:cs typeface="Arial" pitchFamily="34" charset="0"/>
                        </a:rPr>
                        <a:t>: 1/2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b="1" dirty="0">
                        <a:effectLst/>
                        <a:latin typeface="Arial" pitchFamily="34" charset="0"/>
                        <a:ea typeface="Times New Roman"/>
                        <a:cs typeface="Arial" pitchFamily="34" charset="0"/>
                      </a:endParaRPr>
                    </a:p>
                  </a:txBody>
                  <a:tcPr marL="68580" marR="68580" marT="0" marB="0"/>
                </a:tc>
                <a:tc>
                  <a:txBody>
                    <a:bodyPr/>
                    <a:lstStyle/>
                    <a:p>
                      <a:pPr marL="0" marR="0" algn="just">
                        <a:lnSpc>
                          <a:spcPct val="115000"/>
                        </a:lnSpc>
                        <a:spcBef>
                          <a:spcPts val="0"/>
                        </a:spcBef>
                        <a:spcAft>
                          <a:spcPts val="300"/>
                        </a:spcAft>
                      </a:pPr>
                      <a:r>
                        <a:rPr lang="en-US" sz="1600" dirty="0">
                          <a:effectLst/>
                          <a:latin typeface="+mn-lt"/>
                        </a:rPr>
                        <a:t>C</a:t>
                      </a:r>
                      <a:r>
                        <a:rPr lang="vi-VN" sz="1600" dirty="0">
                          <a:effectLst/>
                          <a:latin typeface="+mn-lt"/>
                        </a:rPr>
                        <a:t>háo thịt </a:t>
                      </a:r>
                      <a:r>
                        <a:rPr lang="en-US" sz="1600" dirty="0">
                          <a:effectLst/>
                          <a:latin typeface="+mn-lt"/>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rốt</a:t>
                      </a:r>
                      <a:endParaRPr lang="en-US" sz="1600" dirty="0">
                        <a:effectLst/>
                        <a:latin typeface="Arial" pitchFamily="34" charset="0"/>
                        <a:cs typeface="Arial" pitchFamily="34" charset="0"/>
                      </a:endParaRPr>
                    </a:p>
                    <a:p>
                      <a:pPr marL="0" marR="0" algn="just">
                        <a:lnSpc>
                          <a:spcPct val="115000"/>
                        </a:lnSpc>
                        <a:spcBef>
                          <a:spcPts val="0"/>
                        </a:spcBef>
                        <a:spcAft>
                          <a:spcPts val="300"/>
                        </a:spcAft>
                      </a:pPr>
                      <a:r>
                        <a:rPr lang="en-US" sz="1600" dirty="0" err="1">
                          <a:effectLst/>
                          <a:latin typeface="Arial" pitchFamily="34" charset="0"/>
                          <a:cs typeface="Arial" pitchFamily="34" charset="0"/>
                        </a:rPr>
                        <a:t>Gạo</a:t>
                      </a:r>
                      <a:r>
                        <a:rPr lang="en-US" sz="1600" dirty="0">
                          <a:effectLst/>
                          <a:latin typeface="Arial" pitchFamily="34" charset="0"/>
                          <a:cs typeface="Arial" pitchFamily="34" charset="0"/>
                        </a:rPr>
                        <a:t>: 30g</a:t>
                      </a:r>
                    </a:p>
                    <a:p>
                      <a:pPr marL="0" marR="0" algn="just">
                        <a:lnSpc>
                          <a:spcPct val="115000"/>
                        </a:lnSpc>
                        <a:spcBef>
                          <a:spcPts val="0"/>
                        </a:spcBef>
                        <a:spcAft>
                          <a:spcPts val="300"/>
                        </a:spcAft>
                      </a:pPr>
                      <a:r>
                        <a:rPr lang="en-US" sz="1600" dirty="0" err="1">
                          <a:effectLst/>
                          <a:latin typeface="Arial" pitchFamily="34" charset="0"/>
                          <a:cs typeface="Arial" pitchFamily="34" charset="0"/>
                        </a:rPr>
                        <a:t>Thịt</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nạc</a:t>
                      </a:r>
                      <a:r>
                        <a:rPr lang="en-US" sz="1600" dirty="0">
                          <a:effectLst/>
                          <a:latin typeface="Arial" pitchFamily="34" charset="0"/>
                          <a:cs typeface="Arial" pitchFamily="34" charset="0"/>
                        </a:rPr>
                        <a:t>: 30g</a:t>
                      </a:r>
                    </a:p>
                    <a:p>
                      <a:pPr marL="0" marR="0" algn="just">
                        <a:lnSpc>
                          <a:spcPct val="115000"/>
                        </a:lnSpc>
                        <a:spcBef>
                          <a:spcPts val="0"/>
                        </a:spcBef>
                        <a:spcAft>
                          <a:spcPts val="300"/>
                        </a:spcAft>
                      </a:pP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rốt</a:t>
                      </a:r>
                      <a:r>
                        <a:rPr lang="en-US" sz="1600" dirty="0">
                          <a:effectLst/>
                          <a:latin typeface="Arial" pitchFamily="34" charset="0"/>
                          <a:cs typeface="Arial" pitchFamily="34" charset="0"/>
                        </a:rPr>
                        <a:t>: 30g</a:t>
                      </a:r>
                    </a:p>
                    <a:p>
                      <a:pPr marL="0" marR="0" algn="just">
                        <a:lnSpc>
                          <a:spcPct val="115000"/>
                        </a:lnSpc>
                        <a:spcBef>
                          <a:spcPts val="0"/>
                        </a:spcBef>
                        <a:spcAft>
                          <a:spcPts val="300"/>
                        </a:spcAft>
                      </a:pPr>
                      <a:r>
                        <a:rPr lang="en-US" sz="1600" dirty="0" err="1">
                          <a:effectLst/>
                          <a:latin typeface="Arial" pitchFamily="34" charset="0"/>
                          <a:cs typeface="Arial" pitchFamily="34" charset="0"/>
                        </a:rPr>
                        <a:t>Dầu</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ăn</a:t>
                      </a:r>
                      <a:r>
                        <a:rPr lang="en-US" sz="1600" dirty="0">
                          <a:effectLst/>
                          <a:latin typeface="Arial" pitchFamily="34" charset="0"/>
                          <a:cs typeface="Arial" pitchFamily="34" charset="0"/>
                        </a:rPr>
                        <a:t>: 1 </a:t>
                      </a:r>
                      <a:r>
                        <a:rPr lang="en-US" sz="1600" dirty="0" err="1">
                          <a:effectLst/>
                          <a:latin typeface="Arial" pitchFamily="34" charset="0"/>
                          <a:cs typeface="Arial" pitchFamily="34" charset="0"/>
                        </a:rPr>
                        <a:t>thìa</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cà</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phê</a:t>
                      </a:r>
                      <a:endParaRPr lang="en-US" sz="1600" b="1"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xmlns="" val="10005"/>
                  </a:ext>
                </a:extLst>
              </a:tr>
              <a:tr h="511705">
                <a:tc>
                  <a:txBody>
                    <a:bodyPr/>
                    <a:lstStyle/>
                    <a:p>
                      <a:pPr marL="0" marR="0" algn="just">
                        <a:lnSpc>
                          <a:spcPct val="115000"/>
                        </a:lnSpc>
                        <a:spcBef>
                          <a:spcPts val="0"/>
                        </a:spcBef>
                        <a:spcAft>
                          <a:spcPts val="0"/>
                        </a:spcAft>
                      </a:pPr>
                      <a:r>
                        <a:rPr lang="vi-VN" sz="1600">
                          <a:effectLst/>
                          <a:latin typeface="+mn-lt"/>
                        </a:rPr>
                        <a:t>16h</a:t>
                      </a:r>
                      <a:endParaRPr lang="en-US" sz="1600" b="1">
                        <a:effectLst/>
                        <a:latin typeface="+mn-lt"/>
                        <a:ea typeface="Times New Roman"/>
                        <a:cs typeface="Times New Roman"/>
                      </a:endParaRPr>
                    </a:p>
                  </a:txBody>
                  <a:tcPr marL="68580" marR="68580" marT="0" marB="0"/>
                </a:tc>
                <a:tc>
                  <a:txBody>
                    <a:bodyPr/>
                    <a:lstStyle/>
                    <a:p>
                      <a:pPr marL="0" marR="0" algn="just">
                        <a:lnSpc>
                          <a:spcPct val="115000"/>
                        </a:lnSpc>
                        <a:spcBef>
                          <a:spcPts val="0"/>
                        </a:spcBef>
                        <a:spcAft>
                          <a:spcPts val="300"/>
                        </a:spcAft>
                      </a:pPr>
                      <a:r>
                        <a:rPr lang="en-US" sz="1600" dirty="0" err="1">
                          <a:effectLst/>
                          <a:latin typeface="Arial" pitchFamily="34" charset="0"/>
                          <a:cs typeface="Arial" pitchFamily="34" charset="0"/>
                        </a:rPr>
                        <a:t>Hồng</a:t>
                      </a:r>
                      <a:r>
                        <a:rPr lang="en-US" sz="1600" dirty="0">
                          <a:effectLst/>
                          <a:latin typeface="Arial" pitchFamily="34" charset="0"/>
                          <a:cs typeface="Arial" pitchFamily="34" charset="0"/>
                        </a:rPr>
                        <a:t> </a:t>
                      </a:r>
                      <a:r>
                        <a:rPr lang="en-US" sz="1600" dirty="0" err="1">
                          <a:effectLst/>
                          <a:latin typeface="Arial" pitchFamily="34" charset="0"/>
                          <a:cs typeface="Arial" pitchFamily="34" charset="0"/>
                        </a:rPr>
                        <a:t>xiêm</a:t>
                      </a:r>
                      <a:r>
                        <a:rPr lang="en-US" sz="1600" dirty="0">
                          <a:effectLst/>
                          <a:latin typeface="Arial" pitchFamily="34" charset="0"/>
                          <a:cs typeface="Arial" pitchFamily="34" charset="0"/>
                        </a:rPr>
                        <a:t>: 1/2 </a:t>
                      </a:r>
                      <a:r>
                        <a:rPr lang="en-US" sz="1600" dirty="0" err="1">
                          <a:effectLst/>
                          <a:latin typeface="Arial" pitchFamily="34" charset="0"/>
                          <a:cs typeface="Arial" pitchFamily="34" charset="0"/>
                        </a:rPr>
                        <a:t>quả</a:t>
                      </a:r>
                      <a:endParaRPr lang="en-US" sz="1600" b="1" dirty="0">
                        <a:effectLst/>
                        <a:latin typeface="Arial" pitchFamily="34" charset="0"/>
                        <a:ea typeface="Times New Roman"/>
                        <a:cs typeface="Arial" pitchFamily="34" charset="0"/>
                      </a:endParaRPr>
                    </a:p>
                  </a:txBody>
                  <a:tcPr marL="68580" marR="68580" marT="0" marB="0"/>
                </a:tc>
                <a:tc>
                  <a:txBody>
                    <a:bodyPr/>
                    <a:lstStyle/>
                    <a:p>
                      <a:pPr marL="0" marR="0" algn="just">
                        <a:lnSpc>
                          <a:spcPct val="115000"/>
                        </a:lnSpc>
                        <a:spcBef>
                          <a:spcPts val="0"/>
                        </a:spcBef>
                        <a:spcAft>
                          <a:spcPts val="300"/>
                        </a:spcAft>
                      </a:pPr>
                      <a:r>
                        <a:rPr lang="en-US" sz="1600" dirty="0">
                          <a:effectLst/>
                          <a:latin typeface="Arial" pitchFamily="34" charset="0"/>
                          <a:cs typeface="Arial" pitchFamily="34" charset="0"/>
                        </a:rPr>
                        <a:t>Hồng </a:t>
                      </a:r>
                      <a:r>
                        <a:rPr lang="en-US" sz="1600" dirty="0" err="1">
                          <a:effectLst/>
                          <a:latin typeface="Arial" pitchFamily="34" charset="0"/>
                          <a:cs typeface="Arial" pitchFamily="34" charset="0"/>
                        </a:rPr>
                        <a:t>xiêm</a:t>
                      </a:r>
                      <a:r>
                        <a:rPr lang="en-US" sz="1600" dirty="0">
                          <a:effectLst/>
                          <a:latin typeface="Arial" pitchFamily="34" charset="0"/>
                          <a:cs typeface="Arial" pitchFamily="34" charset="0"/>
                        </a:rPr>
                        <a:t>: 1/2 </a:t>
                      </a:r>
                      <a:r>
                        <a:rPr lang="en-US" sz="1600" dirty="0" err="1">
                          <a:effectLst/>
                          <a:latin typeface="Arial" pitchFamily="34" charset="0"/>
                          <a:cs typeface="Arial" pitchFamily="34" charset="0"/>
                        </a:rPr>
                        <a:t>quả</a:t>
                      </a:r>
                      <a:endParaRPr lang="en-US" sz="1600" b="1" dirty="0">
                        <a:effectLst/>
                        <a:latin typeface="Arial" pitchFamily="34" charset="0"/>
                        <a:ea typeface="Times New Roman"/>
                        <a:cs typeface="Arial" pitchFamily="34" charset="0"/>
                      </a:endParaRPr>
                    </a:p>
                  </a:txBody>
                  <a:tcPr marL="68580" marR="68580" marT="0" marB="0"/>
                </a:tc>
                <a:tc>
                  <a:txBody>
                    <a:bodyPr/>
                    <a:lstStyle/>
                    <a:p>
                      <a:pPr marL="0" marR="0" algn="just">
                        <a:lnSpc>
                          <a:spcPct val="115000"/>
                        </a:lnSpc>
                        <a:spcBef>
                          <a:spcPts val="0"/>
                        </a:spcBef>
                        <a:spcAft>
                          <a:spcPts val="300"/>
                        </a:spcAft>
                      </a:pPr>
                      <a:r>
                        <a:rPr lang="en-US" sz="1600" dirty="0">
                          <a:effectLst/>
                          <a:latin typeface="Arial" pitchFamily="34" charset="0"/>
                          <a:cs typeface="Arial" pitchFamily="34" charset="0"/>
                        </a:rPr>
                        <a:t>Hồng </a:t>
                      </a:r>
                      <a:r>
                        <a:rPr lang="en-US" sz="1600" dirty="0" err="1">
                          <a:effectLst/>
                          <a:latin typeface="Arial" pitchFamily="34" charset="0"/>
                          <a:cs typeface="Arial" pitchFamily="34" charset="0"/>
                        </a:rPr>
                        <a:t>xiêm</a:t>
                      </a:r>
                      <a:r>
                        <a:rPr lang="en-US" sz="1600" dirty="0">
                          <a:effectLst/>
                          <a:latin typeface="Arial" pitchFamily="34" charset="0"/>
                          <a:cs typeface="Arial" pitchFamily="34" charset="0"/>
                        </a:rPr>
                        <a:t>: 1 </a:t>
                      </a:r>
                      <a:r>
                        <a:rPr lang="en-US" sz="1600" dirty="0" err="1">
                          <a:effectLst/>
                          <a:latin typeface="Arial" pitchFamily="34" charset="0"/>
                          <a:cs typeface="Arial" pitchFamily="34" charset="0"/>
                        </a:rPr>
                        <a:t>quả</a:t>
                      </a:r>
                      <a:endParaRPr lang="en-US" sz="1600" b="1" dirty="0">
                        <a:effectLst/>
                        <a:latin typeface="Arial" pitchFamily="34" charset="0"/>
                        <a:ea typeface="Times New Roman"/>
                        <a:cs typeface="Arial" pitchFamily="34" charset="0"/>
                      </a:endParaRPr>
                    </a:p>
                  </a:txBody>
                  <a:tcPr marL="68580" marR="68580" marT="0" marB="0"/>
                </a:tc>
                <a:extLst>
                  <a:ext uri="{0D108BD9-81ED-4DB2-BD59-A6C34878D82A}">
                    <a16:rowId xmlns:a16="http://schemas.microsoft.com/office/drawing/2014/main" xmlns="" val="10006"/>
                  </a:ext>
                </a:extLst>
              </a:tr>
              <a:tr h="291033">
                <a:tc>
                  <a:txBody>
                    <a:bodyPr/>
                    <a:lstStyle/>
                    <a:p>
                      <a:pPr marL="0" marR="0" algn="just">
                        <a:lnSpc>
                          <a:spcPct val="115000"/>
                        </a:lnSpc>
                        <a:spcBef>
                          <a:spcPts val="0"/>
                        </a:spcBef>
                        <a:spcAft>
                          <a:spcPts val="0"/>
                        </a:spcAft>
                      </a:pPr>
                      <a:r>
                        <a:rPr lang="vi-VN" sz="1600">
                          <a:effectLst/>
                          <a:latin typeface="+mn-lt"/>
                        </a:rPr>
                        <a:t>18h</a:t>
                      </a:r>
                      <a:endParaRPr lang="en-US" sz="1600" b="1">
                        <a:effectLst/>
                        <a:latin typeface="+mn-lt"/>
                        <a:ea typeface="Times New Roman"/>
                        <a:cs typeface="Times New Roman"/>
                      </a:endParaRPr>
                    </a:p>
                  </a:txBody>
                  <a:tcPr marL="68580" marR="68580" marT="0" marB="0"/>
                </a:tc>
                <a:tc>
                  <a:txBody>
                    <a:bodyPr/>
                    <a:lstStyle/>
                    <a:p>
                      <a:pPr marL="0" marR="0" algn="just">
                        <a:lnSpc>
                          <a:spcPct val="115000"/>
                        </a:lnSpc>
                        <a:spcBef>
                          <a:spcPts val="0"/>
                        </a:spcBef>
                        <a:spcAft>
                          <a:spcPts val="300"/>
                        </a:spcAft>
                      </a:pPr>
                      <a:r>
                        <a:rPr lang="vi-VN" sz="1600">
                          <a:effectLst/>
                          <a:latin typeface="+mn-lt"/>
                        </a:rPr>
                        <a:t>Bú mẹ</a:t>
                      </a:r>
                      <a:endParaRPr lang="en-US" sz="1600" b="1">
                        <a:effectLst/>
                        <a:latin typeface="+mn-lt"/>
                        <a:ea typeface="Times New Roman"/>
                        <a:cs typeface="Times New Roman"/>
                      </a:endParaRPr>
                    </a:p>
                  </a:txBody>
                  <a:tcPr marL="68580" marR="68580" marT="0" marB="0"/>
                </a:tc>
                <a:tc>
                  <a:txBody>
                    <a:bodyPr/>
                    <a:lstStyle/>
                    <a:p>
                      <a:pPr marL="0" marR="0" algn="just">
                        <a:lnSpc>
                          <a:spcPct val="115000"/>
                        </a:lnSpc>
                        <a:spcBef>
                          <a:spcPts val="0"/>
                        </a:spcBef>
                        <a:spcAft>
                          <a:spcPts val="300"/>
                        </a:spcAft>
                      </a:pPr>
                      <a:r>
                        <a:rPr lang="vi-VN" sz="1600" dirty="0">
                          <a:effectLst/>
                          <a:latin typeface="+mn-lt"/>
                        </a:rPr>
                        <a:t>Bột thịt </a:t>
                      </a:r>
                      <a:endParaRPr lang="en-US" sz="1600" b="1" dirty="0">
                        <a:effectLst/>
                        <a:latin typeface="+mn-lt"/>
                        <a:ea typeface="Times New Roman"/>
                        <a:cs typeface="Times New Roman"/>
                      </a:endParaRPr>
                    </a:p>
                  </a:txBody>
                  <a:tcPr marL="68580" marR="68580" marT="0" marB="0"/>
                </a:tc>
                <a:tc>
                  <a:txBody>
                    <a:bodyPr/>
                    <a:lstStyle/>
                    <a:p>
                      <a:pPr marL="0" marR="0" algn="just">
                        <a:lnSpc>
                          <a:spcPct val="115000"/>
                        </a:lnSpc>
                        <a:spcBef>
                          <a:spcPts val="0"/>
                        </a:spcBef>
                        <a:spcAft>
                          <a:spcPts val="300"/>
                        </a:spcAft>
                      </a:pPr>
                      <a:r>
                        <a:rPr lang="vi-VN" sz="1600" dirty="0">
                          <a:effectLst/>
                          <a:latin typeface="+mn-lt"/>
                        </a:rPr>
                        <a:t>Cháo thịt</a:t>
                      </a:r>
                      <a:endParaRPr lang="en-US" sz="1600" b="1" dirty="0">
                        <a:effectLst/>
                        <a:latin typeface="+mn-lt"/>
                        <a:ea typeface="Times New Roman"/>
                        <a:cs typeface="Times New Roman"/>
                      </a:endParaRPr>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3896142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F7A9D5-0E45-4C41-87DE-7A5C08A96834}"/>
              </a:ext>
            </a:extLst>
          </p:cNvPr>
          <p:cNvSpPr>
            <a:spLocks noGrp="1"/>
          </p:cNvSpPr>
          <p:nvPr>
            <p:ph type="title"/>
          </p:nvPr>
        </p:nvSpPr>
        <p:spPr/>
        <p:txBody>
          <a:bodyPr>
            <a:normAutofit fontScale="90000"/>
          </a:bodyPr>
          <a:lstStyle/>
          <a:p>
            <a:r>
              <a:rPr lang="en-US" altLang="ja-JP" b="1" dirty="0" err="1">
                <a:solidFill>
                  <a:srgbClr val="FF0000"/>
                </a:solidFill>
              </a:rPr>
              <a:t>Nội</a:t>
            </a:r>
            <a:r>
              <a:rPr lang="en-US" altLang="ja-JP" b="1" dirty="0">
                <a:solidFill>
                  <a:srgbClr val="FF0000"/>
                </a:solidFill>
              </a:rPr>
              <a:t> dung </a:t>
            </a:r>
            <a:r>
              <a:rPr lang="en-US" altLang="ja-JP" b="1" dirty="0" err="1">
                <a:solidFill>
                  <a:srgbClr val="FF0000"/>
                </a:solidFill>
              </a:rPr>
              <a:t>của</a:t>
            </a:r>
            <a:r>
              <a:rPr lang="en-US" altLang="ja-JP" b="1" dirty="0">
                <a:solidFill>
                  <a:srgbClr val="FF0000"/>
                </a:solidFill>
              </a:rPr>
              <a:t> </a:t>
            </a:r>
            <a:r>
              <a:rPr lang="en-US" altLang="ja-JP" b="1" dirty="0" err="1">
                <a:solidFill>
                  <a:srgbClr val="FF0000"/>
                </a:solidFill>
              </a:rPr>
              <a:t>chuyên</a:t>
            </a:r>
            <a:r>
              <a:rPr lang="en-US" altLang="ja-JP" b="1" dirty="0">
                <a:solidFill>
                  <a:srgbClr val="FF0000"/>
                </a:solidFill>
              </a:rPr>
              <a:t> </a:t>
            </a:r>
            <a:r>
              <a:rPr lang="en-US" altLang="ja-JP" b="1" dirty="0" err="1">
                <a:solidFill>
                  <a:srgbClr val="FF0000"/>
                </a:solidFill>
              </a:rPr>
              <a:t>đề</a:t>
            </a:r>
            <a:r>
              <a:rPr lang="ja-JP" altLang="ja-JP" dirty="0"/>
              <a:t/>
            </a:r>
            <a:br>
              <a:rPr lang="ja-JP" altLang="ja-JP" dirty="0"/>
            </a:br>
            <a:endParaRPr kumimoji="1" lang="ja-JP" altLang="en-US" dirty="0"/>
          </a:p>
        </p:txBody>
      </p:sp>
      <p:sp>
        <p:nvSpPr>
          <p:cNvPr id="3" name="Content Placeholder 2">
            <a:extLst>
              <a:ext uri="{FF2B5EF4-FFF2-40B4-BE49-F238E27FC236}">
                <a16:creationId xmlns:a16="http://schemas.microsoft.com/office/drawing/2014/main" xmlns="" id="{8E238338-7132-48B5-9989-826352423527}"/>
              </a:ext>
            </a:extLst>
          </p:cNvPr>
          <p:cNvSpPr>
            <a:spLocks noGrp="1"/>
          </p:cNvSpPr>
          <p:nvPr>
            <p:ph idx="1"/>
          </p:nvPr>
        </p:nvSpPr>
        <p:spPr>
          <a:xfrm>
            <a:off x="304800" y="990600"/>
            <a:ext cx="8686800" cy="5410200"/>
          </a:xfrm>
        </p:spPr>
        <p:txBody>
          <a:bodyPr>
            <a:normAutofit fontScale="55000" lnSpcReduction="20000"/>
          </a:bodyPr>
          <a:lstStyle/>
          <a:p>
            <a:pPr marL="0" indent="0">
              <a:buNone/>
            </a:pPr>
            <a:r>
              <a:rPr lang="pt-BR" altLang="ja-JP" sz="3500" b="1" dirty="0">
                <a:solidFill>
                  <a:srgbClr val="FF0000"/>
                </a:solidFill>
              </a:rPr>
              <a:t>1. Vai trò của dinh dưỡng và nguyên tắc chế độ dinh dưỡng hợp lý </a:t>
            </a:r>
            <a:r>
              <a:rPr lang="pt-BR" altLang="ja-JP" sz="3500" b="1" dirty="0"/>
              <a:t>trong phòng dịch bệnh cho trẻ mầm non</a:t>
            </a:r>
            <a:endParaRPr lang="ja-JP" altLang="ja-JP" sz="3500" b="1" dirty="0"/>
          </a:p>
          <a:p>
            <a:pPr marL="0" indent="0">
              <a:buNone/>
            </a:pPr>
            <a:r>
              <a:rPr lang="pt-BR" altLang="ja-JP" sz="3500" b="1" u="sng" dirty="0">
                <a:solidFill>
                  <a:srgbClr val="FF0000"/>
                </a:solidFill>
              </a:rPr>
              <a:t>Hoạt động 1.</a:t>
            </a:r>
            <a:r>
              <a:rPr lang="pt-BR" altLang="ja-JP" sz="3500" b="1" dirty="0">
                <a:solidFill>
                  <a:srgbClr val="FF0000"/>
                </a:solidFill>
              </a:rPr>
              <a:t> </a:t>
            </a:r>
            <a:r>
              <a:rPr lang="pt-BR" altLang="ja-JP" sz="3500" b="1" dirty="0"/>
              <a:t>Vai trò của dinh dưỡng và nguyên tắc chế độ dinh dưỡng hợp lý</a:t>
            </a:r>
            <a:endParaRPr lang="ja-JP" altLang="ja-JP" sz="3500" b="1" dirty="0"/>
          </a:p>
          <a:p>
            <a:pPr marL="0" indent="0">
              <a:buNone/>
            </a:pPr>
            <a:r>
              <a:rPr lang="pt-BR" altLang="ja-JP" sz="3500" b="1" u="sng" dirty="0">
                <a:solidFill>
                  <a:srgbClr val="FF0000"/>
                </a:solidFill>
              </a:rPr>
              <a:t>Hoạt động 2.</a:t>
            </a:r>
            <a:r>
              <a:rPr lang="pt-BR" altLang="ja-JP" sz="3500" b="1" dirty="0">
                <a:solidFill>
                  <a:srgbClr val="FF0000"/>
                </a:solidFill>
              </a:rPr>
              <a:t> </a:t>
            </a:r>
            <a:r>
              <a:rPr lang="en-US" altLang="ja-JP" sz="3500" b="1" dirty="0" err="1"/>
              <a:t>Sử</a:t>
            </a:r>
            <a:r>
              <a:rPr lang="en-US" altLang="ja-JP" sz="3500" b="1" dirty="0"/>
              <a:t> </a:t>
            </a:r>
            <a:r>
              <a:rPr lang="en-US" altLang="ja-JP" sz="3500" b="1" dirty="0" err="1"/>
              <a:t>dụng</a:t>
            </a:r>
            <a:r>
              <a:rPr lang="en-US" altLang="ja-JP" sz="3500" b="1" dirty="0"/>
              <a:t> </a:t>
            </a:r>
            <a:r>
              <a:rPr lang="en-US" altLang="ja-JP" sz="3500" b="1" dirty="0" err="1"/>
              <a:t>đa</a:t>
            </a:r>
            <a:r>
              <a:rPr lang="en-US" altLang="ja-JP" sz="3500" b="1" dirty="0"/>
              <a:t> </a:t>
            </a:r>
            <a:r>
              <a:rPr lang="en-US" altLang="ja-JP" sz="3500" b="1" dirty="0" err="1"/>
              <a:t>dạng</a:t>
            </a:r>
            <a:r>
              <a:rPr lang="en-US" altLang="ja-JP" sz="3500" b="1" dirty="0"/>
              <a:t> </a:t>
            </a:r>
            <a:r>
              <a:rPr lang="en-US" altLang="ja-JP" sz="3500" b="1" dirty="0" err="1"/>
              <a:t>các</a:t>
            </a:r>
            <a:r>
              <a:rPr lang="vi-VN" altLang="ja-JP" sz="3500" b="1" dirty="0"/>
              <a:t> </a:t>
            </a:r>
            <a:r>
              <a:rPr lang="vi-VN" altLang="ja-JP" sz="3500" b="1" dirty="0" err="1"/>
              <a:t>thực</a:t>
            </a:r>
            <a:r>
              <a:rPr lang="vi-VN" altLang="ja-JP" sz="3500" b="1" dirty="0"/>
              <a:t> </a:t>
            </a:r>
            <a:r>
              <a:rPr lang="vi-VN" altLang="ja-JP" sz="3500" b="1" dirty="0" err="1"/>
              <a:t>phẩm</a:t>
            </a:r>
            <a:r>
              <a:rPr lang="vi-VN" altLang="ja-JP" sz="3500" b="1" dirty="0"/>
              <a:t> </a:t>
            </a:r>
            <a:r>
              <a:rPr lang="en-US" altLang="ja-JP" sz="3500" b="1" dirty="0" err="1"/>
              <a:t>giàu</a:t>
            </a:r>
            <a:r>
              <a:rPr lang="en-US" altLang="ja-JP" sz="3500" b="1" dirty="0"/>
              <a:t> vi </a:t>
            </a:r>
            <a:r>
              <a:rPr lang="en-US" altLang="ja-JP" sz="3500" b="1" dirty="0" err="1"/>
              <a:t>chất</a:t>
            </a:r>
            <a:r>
              <a:rPr lang="en-US" altLang="ja-JP" sz="3500" b="1" dirty="0"/>
              <a:t> </a:t>
            </a:r>
            <a:r>
              <a:rPr lang="en-US" altLang="ja-JP" sz="3500" b="1" dirty="0" err="1"/>
              <a:t>trong</a:t>
            </a:r>
            <a:r>
              <a:rPr lang="en-US" altLang="ja-JP" sz="3500" b="1" dirty="0"/>
              <a:t> </a:t>
            </a:r>
            <a:r>
              <a:rPr lang="en-US" altLang="ja-JP" sz="3500" b="1" dirty="0" err="1"/>
              <a:t>bữa</a:t>
            </a:r>
            <a:r>
              <a:rPr lang="en-US" altLang="ja-JP" sz="3500" b="1" dirty="0"/>
              <a:t> </a:t>
            </a:r>
            <a:r>
              <a:rPr lang="en-US" altLang="ja-JP" sz="3500" b="1" dirty="0" err="1"/>
              <a:t>ăn</a:t>
            </a:r>
            <a:r>
              <a:rPr lang="en-US" altLang="ja-JP" sz="3500" b="1" dirty="0"/>
              <a:t> </a:t>
            </a:r>
            <a:r>
              <a:rPr lang="en-US" altLang="ja-JP" sz="3500" b="1" dirty="0" err="1"/>
              <a:t>của</a:t>
            </a:r>
            <a:r>
              <a:rPr lang="en-US" altLang="ja-JP" sz="3500" b="1" dirty="0"/>
              <a:t> </a:t>
            </a:r>
            <a:r>
              <a:rPr lang="en-US" altLang="ja-JP" sz="3500" b="1" dirty="0" err="1"/>
              <a:t>trẻ</a:t>
            </a:r>
            <a:r>
              <a:rPr lang="en-US" altLang="ja-JP" sz="3500" b="1" dirty="0"/>
              <a:t> </a:t>
            </a:r>
            <a:r>
              <a:rPr lang="vi-VN" altLang="ja-JP" sz="3500" b="1" dirty="0" err="1"/>
              <a:t>để</a:t>
            </a:r>
            <a:r>
              <a:rPr lang="vi-VN" altLang="ja-JP" sz="3500" b="1" dirty="0"/>
              <a:t> </a:t>
            </a:r>
            <a:r>
              <a:rPr lang="en-US" altLang="ja-JP" sz="3500" b="1" dirty="0" err="1"/>
              <a:t>giúp</a:t>
            </a:r>
            <a:r>
              <a:rPr lang="vi-VN" altLang="ja-JP" sz="3500" b="1" dirty="0"/>
              <a:t> tăng </a:t>
            </a:r>
            <a:r>
              <a:rPr lang="vi-VN" altLang="ja-JP" sz="3500" b="1" dirty="0" err="1"/>
              <a:t>cường</a:t>
            </a:r>
            <a:r>
              <a:rPr lang="vi-VN" altLang="ja-JP" sz="3500" b="1" dirty="0"/>
              <a:t> </a:t>
            </a:r>
            <a:r>
              <a:rPr lang="vi-VN" altLang="ja-JP" sz="3500" b="1" dirty="0" err="1"/>
              <a:t>hệ</a:t>
            </a:r>
            <a:r>
              <a:rPr lang="vi-VN" altLang="ja-JP" sz="3500" b="1" dirty="0"/>
              <a:t> </a:t>
            </a:r>
            <a:r>
              <a:rPr lang="vi-VN" altLang="ja-JP" sz="3500" b="1" dirty="0" err="1"/>
              <a:t>miễn</a:t>
            </a:r>
            <a:r>
              <a:rPr lang="vi-VN" altLang="ja-JP" sz="3500" b="1" dirty="0"/>
              <a:t> </a:t>
            </a:r>
            <a:r>
              <a:rPr lang="vi-VN" altLang="ja-JP" sz="3500" b="1" dirty="0" err="1"/>
              <a:t>dịch</a:t>
            </a:r>
            <a:r>
              <a:rPr lang="vi-VN" altLang="ja-JP" sz="3500" b="1" dirty="0"/>
              <a:t> </a:t>
            </a:r>
            <a:r>
              <a:rPr lang="vi-VN" altLang="ja-JP" sz="3500" b="1" dirty="0" err="1"/>
              <a:t>của</a:t>
            </a:r>
            <a:r>
              <a:rPr lang="vi-VN" altLang="ja-JP" sz="3500" b="1" dirty="0"/>
              <a:t> cơ </a:t>
            </a:r>
            <a:r>
              <a:rPr lang="vi-VN" altLang="ja-JP" sz="3500" b="1" dirty="0" err="1"/>
              <a:t>thể</a:t>
            </a:r>
            <a:r>
              <a:rPr lang="vi-VN" altLang="ja-JP" sz="3500" b="1" dirty="0"/>
              <a:t> </a:t>
            </a:r>
            <a:r>
              <a:rPr lang="pt-BR" altLang="ja-JP" sz="3500" b="1" dirty="0"/>
              <a:t>phòng chống dịch bệnh</a:t>
            </a:r>
            <a:endParaRPr lang="ja-JP" altLang="ja-JP" sz="3500" b="1" dirty="0"/>
          </a:p>
          <a:p>
            <a:pPr marL="0" indent="0">
              <a:buNone/>
            </a:pPr>
            <a:r>
              <a:rPr lang="pt-BR" altLang="ja-JP" sz="3500" b="1" dirty="0">
                <a:solidFill>
                  <a:srgbClr val="FF0000"/>
                </a:solidFill>
              </a:rPr>
              <a:t>2. Nội dung 2.  Chế độ dinh dưỡng hợp lý giúp tăng cường miễn dịch </a:t>
            </a:r>
            <a:r>
              <a:rPr lang="pt-BR" altLang="ja-JP" sz="3500" b="1" dirty="0"/>
              <a:t>phòng chống bệnh tật cho trẻ mầm non</a:t>
            </a:r>
            <a:endParaRPr lang="ja-JP" altLang="ja-JP" sz="3500" b="1" dirty="0"/>
          </a:p>
          <a:p>
            <a:pPr marL="0" indent="0">
              <a:buNone/>
            </a:pPr>
            <a:r>
              <a:rPr lang="pt-BR" altLang="ja-JP" sz="3500" b="1" dirty="0">
                <a:solidFill>
                  <a:srgbClr val="FF0000"/>
                </a:solidFill>
              </a:rPr>
              <a:t>Hoạt động 1. </a:t>
            </a:r>
            <a:r>
              <a:rPr lang="pt-BR" altLang="ja-JP" sz="3500" b="1" dirty="0"/>
              <a:t>Nguyên tắc xây dựng khẩu phần, thực đơn cho trẻ nhà trẻ và mẫu giáo tại các cơ sở giáo dục mầm non</a:t>
            </a:r>
            <a:endParaRPr lang="ja-JP" altLang="ja-JP" sz="3500" b="1" dirty="0"/>
          </a:p>
          <a:p>
            <a:pPr marL="0" indent="0">
              <a:buNone/>
            </a:pPr>
            <a:r>
              <a:rPr lang="pt-BR" altLang="ja-JP" sz="3500" b="1" dirty="0">
                <a:solidFill>
                  <a:srgbClr val="FF0000"/>
                </a:solidFill>
              </a:rPr>
              <a:t>Hoạt động 2. </a:t>
            </a:r>
            <a:r>
              <a:rPr lang="pt-BR" altLang="ja-JP" sz="3500" b="1" dirty="0"/>
              <a:t>Tiêu chuẩn về năng lượng, các chất sinh năng lượng và số bữa ăn của trẻ nhà trẻ tại các cơ sở giáo dục mầm non</a:t>
            </a:r>
            <a:endParaRPr lang="ja-JP" altLang="ja-JP" sz="3500" b="1" dirty="0"/>
          </a:p>
          <a:p>
            <a:pPr marL="0" indent="0">
              <a:buNone/>
            </a:pPr>
            <a:r>
              <a:rPr lang="pt-BR" altLang="ja-JP" sz="3500" b="1" dirty="0">
                <a:solidFill>
                  <a:srgbClr val="FF0000"/>
                </a:solidFill>
              </a:rPr>
              <a:t>Hoạt động 3. </a:t>
            </a:r>
            <a:r>
              <a:rPr lang="pt-BR" altLang="ja-JP" sz="3500" b="1" dirty="0"/>
              <a:t>Tiêu chuẩn về năng lượng, các chất sinh năng lượng và số bữa ăn của trẻ mẫu giáo tại các cơ sở giáo dục mầm non</a:t>
            </a:r>
            <a:endParaRPr lang="ja-JP" altLang="ja-JP" sz="3500" b="1" dirty="0"/>
          </a:p>
          <a:p>
            <a:pPr marL="0" indent="0">
              <a:buNone/>
            </a:pPr>
            <a:r>
              <a:rPr lang="nb-NO" altLang="ja-JP" sz="3500" b="1" dirty="0">
                <a:solidFill>
                  <a:srgbClr val="FF0000"/>
                </a:solidFill>
              </a:rPr>
              <a:t>3. Sử dụng Tháp dinh dưỡng hợp lý cho trẻ 3-5 tuổi để giáo dục dinh dưỡng,</a:t>
            </a:r>
            <a:r>
              <a:rPr lang="nb-NO" altLang="ja-JP" sz="3500" b="1" dirty="0"/>
              <a:t> tham khảo trong ước tính lượng thực phẩm theo đơn vị cho trẻ mẫu giáo tại các </a:t>
            </a:r>
            <a:r>
              <a:rPr lang="nb-NO" altLang="ja-JP" sz="3500" b="1" dirty="0">
                <a:solidFill>
                  <a:srgbClr val="FF0000"/>
                </a:solidFill>
              </a:rPr>
              <a:t>cơ sở giáo dục mầm non và gia đình</a:t>
            </a:r>
            <a:endParaRPr lang="ja-JP" altLang="ja-JP" sz="3500" b="1" dirty="0">
              <a:solidFill>
                <a:srgbClr val="FF0000"/>
              </a:solidFill>
            </a:endParaRPr>
          </a:p>
          <a:p>
            <a:pPr marL="0" indent="0">
              <a:buNone/>
            </a:pPr>
            <a:r>
              <a:rPr lang="nb-NO" altLang="ja-JP" sz="3500" b="1" dirty="0">
                <a:solidFill>
                  <a:srgbClr val="FF0000"/>
                </a:solidFill>
              </a:rPr>
              <a:t>Hoạt động 1: </a:t>
            </a:r>
            <a:r>
              <a:rPr lang="nb-NO" altLang="ja-JP" sz="3500" b="1" dirty="0"/>
              <a:t>Các tầng của Tháp dinh dưỡng hợp lý cho trẻ 3-5 tuổi</a:t>
            </a:r>
            <a:endParaRPr lang="ja-JP" altLang="ja-JP" sz="3500" b="1" dirty="0"/>
          </a:p>
          <a:p>
            <a:pPr marL="0" indent="0">
              <a:buNone/>
            </a:pPr>
            <a:r>
              <a:rPr lang="nb-NO" altLang="ja-JP" sz="3500" b="1" dirty="0">
                <a:solidFill>
                  <a:srgbClr val="FF0000"/>
                </a:solidFill>
              </a:rPr>
              <a:t>Hoạt động 2: </a:t>
            </a:r>
            <a:r>
              <a:rPr lang="nb-NO" altLang="ja-JP" sz="3500" b="1" dirty="0"/>
              <a:t>Số lượng đơn vị ăn khuyến cáo cho trẻ mẫu giáo theo Tháp dinh dưỡng hợp lý cho trẻ 3-5 tuổi</a:t>
            </a:r>
            <a:endParaRPr lang="ja-JP" altLang="ja-JP" sz="3500" b="1" dirty="0"/>
          </a:p>
          <a:p>
            <a:endParaRPr kumimoji="1" lang="ja-JP" altLang="en-US" dirty="0"/>
          </a:p>
        </p:txBody>
      </p:sp>
    </p:spTree>
    <p:extLst>
      <p:ext uri="{BB962C8B-B14F-4D97-AF65-F5344CB8AC3E}">
        <p14:creationId xmlns:p14="http://schemas.microsoft.com/office/powerpoint/2010/main" xmlns="" val="4234780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15962"/>
          </a:xfrm>
        </p:spPr>
        <p:txBody>
          <a:bodyPr>
            <a:noAutofit/>
          </a:bodyPr>
          <a:lstStyle/>
          <a:p>
            <a:r>
              <a:rPr lang="en-US" sz="3600" b="1" dirty="0" err="1">
                <a:solidFill>
                  <a:srgbClr val="FF0000"/>
                </a:solidFill>
                <a:latin typeface="Arial" pitchFamily="34" charset="0"/>
                <a:cs typeface="Arial" pitchFamily="34" charset="0"/>
              </a:rPr>
              <a:t>CHĂM</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SÓC</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VÀ</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CHẾ</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ĐỘ</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ĂN</a:t>
            </a:r>
            <a:r>
              <a:rPr lang="en-US" sz="3600" b="1" dirty="0">
                <a:solidFill>
                  <a:srgbClr val="FF0000"/>
                </a:solidFill>
                <a:latin typeface="Arial" pitchFamily="34" charset="0"/>
                <a:cs typeface="Arial" pitchFamily="34" charset="0"/>
              </a:rPr>
              <a:t> CHO </a:t>
            </a:r>
            <a:br>
              <a:rPr lang="en-US" sz="3600" b="1" dirty="0">
                <a:solidFill>
                  <a:srgbClr val="FF0000"/>
                </a:solidFill>
                <a:latin typeface="Arial" pitchFamily="34" charset="0"/>
                <a:cs typeface="Arial" pitchFamily="34" charset="0"/>
              </a:rPr>
            </a:br>
            <a:r>
              <a:rPr lang="en-US" sz="3600" b="1" dirty="0" err="1">
                <a:solidFill>
                  <a:srgbClr val="FF0000"/>
                </a:solidFill>
                <a:latin typeface="Arial" pitchFamily="34" charset="0"/>
                <a:cs typeface="Arial" pitchFamily="34" charset="0"/>
              </a:rPr>
              <a:t>TRẺ</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BỊ</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TÁO</a:t>
            </a:r>
            <a:r>
              <a:rPr lang="en-US" sz="3600" b="1" dirty="0">
                <a:solidFill>
                  <a:srgbClr val="FF0000"/>
                </a:solidFill>
                <a:latin typeface="Arial" pitchFamily="34" charset="0"/>
                <a:cs typeface="Arial" pitchFamily="34" charset="0"/>
              </a:rPr>
              <a:t> </a:t>
            </a:r>
            <a:r>
              <a:rPr lang="en-US" sz="3600" b="1" dirty="0" err="1">
                <a:solidFill>
                  <a:srgbClr val="FF0000"/>
                </a:solidFill>
                <a:latin typeface="Arial" pitchFamily="34" charset="0"/>
                <a:cs typeface="Arial" pitchFamily="34" charset="0"/>
              </a:rPr>
              <a:t>BÓN</a:t>
            </a:r>
            <a:endParaRPr lang="en-US" sz="3600" b="1"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457200" y="1447800"/>
            <a:ext cx="8229600" cy="5029200"/>
          </a:xfrm>
        </p:spPr>
        <p:txBody>
          <a:bodyPr>
            <a:noAutofit/>
          </a:bodyPr>
          <a:lstStyle/>
          <a:p>
            <a:pPr lvl="0">
              <a:lnSpc>
                <a:spcPct val="150000"/>
              </a:lnSpc>
              <a:spcBef>
                <a:spcPts val="0"/>
              </a:spcBef>
              <a:buFont typeface="Wingdings" pitchFamily="2" charset="2"/>
              <a:buChar char="ü"/>
            </a:pPr>
            <a:r>
              <a:rPr lang="vi-VN" sz="2800" dirty="0"/>
              <a:t>Điều trị táo bón cho mẹ nếu mẹ bị táo </a:t>
            </a:r>
            <a:r>
              <a:rPr lang="en-US" sz="2800" dirty="0" err="1">
                <a:latin typeface="Arial" pitchFamily="34" charset="0"/>
                <a:cs typeface="Arial" pitchFamily="34" charset="0"/>
              </a:rPr>
              <a:t>bón</a:t>
            </a:r>
            <a:r>
              <a:rPr lang="en-US" sz="2800" dirty="0"/>
              <a:t> </a:t>
            </a:r>
            <a:r>
              <a:rPr lang="vi-VN" sz="2800" dirty="0"/>
              <a:t>khi </a:t>
            </a:r>
            <a:r>
              <a:rPr lang="en-US" sz="2800" dirty="0" err="1">
                <a:latin typeface="Arial" pitchFamily="34" charset="0"/>
                <a:cs typeface="Arial" pitchFamily="34" charset="0"/>
              </a:rPr>
              <a:t>đang</a:t>
            </a:r>
            <a:r>
              <a:rPr lang="en-US" sz="2800" dirty="0">
                <a:latin typeface="Arial" pitchFamily="34" charset="0"/>
                <a:cs typeface="Arial" pitchFamily="34" charset="0"/>
              </a:rPr>
              <a:t> </a:t>
            </a:r>
            <a:r>
              <a:rPr lang="vi-VN" sz="2800" dirty="0"/>
              <a:t>nuôi con bú.</a:t>
            </a:r>
            <a:endParaRPr lang="en-US" sz="2800" dirty="0"/>
          </a:p>
          <a:p>
            <a:pPr lvl="0">
              <a:lnSpc>
                <a:spcPct val="150000"/>
              </a:lnSpc>
              <a:spcBef>
                <a:spcPts val="0"/>
              </a:spcBef>
              <a:buFont typeface="Wingdings" pitchFamily="2" charset="2"/>
              <a:buChar char="ü"/>
            </a:pPr>
            <a:r>
              <a:rPr lang="en-US" sz="2800" dirty="0">
                <a:latin typeface="Arial" pitchFamily="34" charset="0"/>
                <a:cs typeface="Arial" pitchFamily="34" charset="0"/>
              </a:rPr>
              <a:t>T</a:t>
            </a:r>
            <a:r>
              <a:rPr lang="vi-VN" sz="2800" dirty="0">
                <a:latin typeface="Arial" pitchFamily="34" charset="0"/>
                <a:cs typeface="Arial" pitchFamily="34" charset="0"/>
              </a:rPr>
              <a:t>rẻ đang ăn sữa công thức: Chọn loại sữa có bổ sung thêm chất xơ, pha sữa</a:t>
            </a:r>
            <a:r>
              <a:rPr lang="en-US" sz="2800" dirty="0">
                <a:latin typeface="Arial" pitchFamily="34" charset="0"/>
                <a:cs typeface="Arial" pitchFamily="34" charset="0"/>
              </a:rPr>
              <a:t> </a:t>
            </a:r>
            <a:r>
              <a:rPr lang="en-US" sz="2800" dirty="0" err="1">
                <a:latin typeface="Arial" pitchFamily="34" charset="0"/>
                <a:cs typeface="Arial" pitchFamily="34" charset="0"/>
              </a:rPr>
              <a:t>loãng</a:t>
            </a:r>
            <a:endParaRPr lang="en-US" sz="2800" dirty="0">
              <a:latin typeface="Arial" pitchFamily="34" charset="0"/>
              <a:cs typeface="Arial" pitchFamily="34" charset="0"/>
            </a:endParaRPr>
          </a:p>
          <a:p>
            <a:pPr lvl="0">
              <a:lnSpc>
                <a:spcPct val="150000"/>
              </a:lnSpc>
              <a:spcBef>
                <a:spcPts val="0"/>
              </a:spcBef>
              <a:buFont typeface="Wingdings" pitchFamily="2" charset="2"/>
              <a:buChar char="ü"/>
            </a:pPr>
            <a:r>
              <a:rPr lang="en-US" sz="2800" dirty="0">
                <a:latin typeface="Arial" pitchFamily="34" charset="0"/>
                <a:cs typeface="Arial" pitchFamily="34" charset="0"/>
              </a:rPr>
              <a:t>Cho </a:t>
            </a:r>
            <a:r>
              <a:rPr lang="en-US" sz="2800" dirty="0" err="1">
                <a:latin typeface="Arial" pitchFamily="34" charset="0"/>
                <a:cs typeface="Arial" pitchFamily="34" charset="0"/>
              </a:rPr>
              <a:t>trẻ</a:t>
            </a:r>
            <a:r>
              <a:rPr lang="en-US" sz="2800" dirty="0">
                <a:latin typeface="Arial" pitchFamily="34" charset="0"/>
                <a:cs typeface="Arial" pitchFamily="34" charset="0"/>
              </a:rPr>
              <a:t> ă</a:t>
            </a:r>
            <a:r>
              <a:rPr lang="vi-VN" sz="2800" dirty="0">
                <a:latin typeface="Arial" pitchFamily="34" charset="0"/>
                <a:cs typeface="Arial" pitchFamily="34" charset="0"/>
              </a:rPr>
              <a:t>n nhiều rau xanh và quả chín</a:t>
            </a:r>
            <a:r>
              <a:rPr lang="en-US" sz="2800" dirty="0">
                <a:latin typeface="Arial" pitchFamily="34" charset="0"/>
                <a:cs typeface="Arial" pitchFamily="34" charset="0"/>
              </a:rPr>
              <a:t> </a:t>
            </a:r>
            <a:r>
              <a:rPr lang="en-US" sz="2800" dirty="0" err="1">
                <a:latin typeface="Arial" pitchFamily="34" charset="0"/>
                <a:cs typeface="Arial" pitchFamily="34" charset="0"/>
              </a:rPr>
              <a:t>theo</a:t>
            </a:r>
            <a:r>
              <a:rPr lang="en-US" sz="2800" dirty="0">
                <a:latin typeface="Arial" pitchFamily="34" charset="0"/>
                <a:cs typeface="Arial" pitchFamily="34" charset="0"/>
              </a:rPr>
              <a:t> </a:t>
            </a:r>
            <a:r>
              <a:rPr lang="en-US" sz="2800" dirty="0" err="1">
                <a:latin typeface="Arial" pitchFamily="34" charset="0"/>
                <a:cs typeface="Arial" pitchFamily="34" charset="0"/>
              </a:rPr>
              <a:t>độ</a:t>
            </a:r>
            <a:r>
              <a:rPr lang="en-US" sz="2800" dirty="0">
                <a:latin typeface="Arial" pitchFamily="34" charset="0"/>
                <a:cs typeface="Arial" pitchFamily="34" charset="0"/>
              </a:rPr>
              <a:t> </a:t>
            </a:r>
            <a:r>
              <a:rPr lang="en-US" sz="2800" dirty="0" err="1">
                <a:latin typeface="Arial" pitchFamily="34" charset="0"/>
                <a:cs typeface="Arial" pitchFamily="34" charset="0"/>
              </a:rPr>
              <a:t>tuổi</a:t>
            </a:r>
            <a:endParaRPr lang="en-US" sz="2800" dirty="0">
              <a:latin typeface="Arial" pitchFamily="34" charset="0"/>
              <a:cs typeface="Arial" pitchFamily="34" charset="0"/>
            </a:endParaRPr>
          </a:p>
          <a:p>
            <a:pPr lvl="0">
              <a:lnSpc>
                <a:spcPct val="150000"/>
              </a:lnSpc>
              <a:spcBef>
                <a:spcPts val="0"/>
              </a:spcBef>
              <a:buFont typeface="Wingdings" pitchFamily="2" charset="2"/>
              <a:buChar char="ü"/>
            </a:pPr>
            <a:r>
              <a:rPr lang="en-US" sz="2800" dirty="0">
                <a:latin typeface="Arial" pitchFamily="34" charset="0"/>
                <a:cs typeface="Arial" pitchFamily="34" charset="0"/>
              </a:rPr>
              <a:t>Cho </a:t>
            </a:r>
            <a:r>
              <a:rPr lang="en-US" sz="2800" dirty="0" err="1">
                <a:latin typeface="Arial" pitchFamily="34" charset="0"/>
                <a:cs typeface="Arial" pitchFamily="34" charset="0"/>
              </a:rPr>
              <a:t>trẻ</a:t>
            </a:r>
            <a:r>
              <a:rPr lang="en-US" sz="2800" dirty="0">
                <a:latin typeface="Arial" pitchFamily="34" charset="0"/>
                <a:cs typeface="Arial" pitchFamily="34" charset="0"/>
              </a:rPr>
              <a:t> u</a:t>
            </a:r>
            <a:r>
              <a:rPr lang="vi-VN" sz="2800" dirty="0">
                <a:latin typeface="Arial" pitchFamily="34" charset="0"/>
                <a:cs typeface="Arial" pitchFamily="34" charset="0"/>
              </a:rPr>
              <a:t>ống đủ nước</a:t>
            </a:r>
            <a:endParaRPr lang="en-US" sz="2800" dirty="0">
              <a:latin typeface="Arial" pitchFamily="34" charset="0"/>
              <a:cs typeface="Arial" pitchFamily="34" charset="0"/>
            </a:endParaRPr>
          </a:p>
          <a:p>
            <a:pPr lvl="0">
              <a:lnSpc>
                <a:spcPct val="150000"/>
              </a:lnSpc>
              <a:spcBef>
                <a:spcPts val="0"/>
              </a:spcBef>
              <a:buFont typeface="Wingdings" pitchFamily="2" charset="2"/>
              <a:buChar char="ü"/>
            </a:pPr>
            <a:r>
              <a:rPr lang="en-US" sz="2800" dirty="0" err="1">
                <a:latin typeface="Arial" pitchFamily="34" charset="0"/>
                <a:cs typeface="Arial" pitchFamily="34" charset="0"/>
              </a:rPr>
              <a:t>Hạn</a:t>
            </a:r>
            <a:r>
              <a:rPr lang="en-US" sz="2800" dirty="0">
                <a:latin typeface="Arial" pitchFamily="34" charset="0"/>
                <a:cs typeface="Arial" pitchFamily="34" charset="0"/>
              </a:rPr>
              <a:t> </a:t>
            </a:r>
            <a:r>
              <a:rPr lang="en-US" sz="2800" dirty="0" err="1">
                <a:latin typeface="Arial" pitchFamily="34" charset="0"/>
                <a:cs typeface="Arial" pitchFamily="34" charset="0"/>
              </a:rPr>
              <a:t>chế</a:t>
            </a:r>
            <a:r>
              <a:rPr lang="en-US" sz="2800" dirty="0">
                <a:latin typeface="Arial" pitchFamily="34" charset="0"/>
                <a:cs typeface="Arial" pitchFamily="34" charset="0"/>
              </a:rPr>
              <a:t> </a:t>
            </a:r>
            <a:r>
              <a:rPr lang="en-US" sz="2800" dirty="0" err="1">
                <a:latin typeface="Arial" pitchFamily="34" charset="0"/>
                <a:cs typeface="Arial" pitchFamily="34" charset="0"/>
              </a:rPr>
              <a:t>ăn</a:t>
            </a:r>
            <a:r>
              <a:rPr lang="en-US" sz="2800" dirty="0">
                <a:latin typeface="Arial" pitchFamily="34" charset="0"/>
                <a:cs typeface="Arial" pitchFamily="34" charset="0"/>
              </a:rPr>
              <a:t> c</a:t>
            </a:r>
            <a:r>
              <a:rPr lang="vi-VN" sz="2800" dirty="0">
                <a:latin typeface="Arial" pitchFamily="34" charset="0"/>
                <a:cs typeface="Arial" pitchFamily="34" charset="0"/>
              </a:rPr>
              <a:t>ác thực phẩm gây táo bón</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32781480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15962"/>
          </a:xfrm>
        </p:spPr>
        <p:txBody>
          <a:bodyPr>
            <a:noAutofit/>
          </a:bodyPr>
          <a:lstStyle/>
          <a:p>
            <a:r>
              <a:rPr lang="en-US" sz="3600" b="1" dirty="0">
                <a:solidFill>
                  <a:srgbClr val="FF0000"/>
                </a:solidFill>
                <a:latin typeface="Arial" pitchFamily="34" charset="0"/>
                <a:cs typeface="Arial" pitchFamily="34" charset="0"/>
              </a:rPr>
              <a:t>CHĂM SÓC VÀ CHẾ ĐỘ ĂN CHO </a:t>
            </a:r>
            <a:br>
              <a:rPr lang="en-US" sz="3600" b="1" dirty="0">
                <a:solidFill>
                  <a:srgbClr val="FF0000"/>
                </a:solidFill>
                <a:latin typeface="Arial" pitchFamily="34" charset="0"/>
                <a:cs typeface="Arial" pitchFamily="34" charset="0"/>
              </a:rPr>
            </a:br>
            <a:r>
              <a:rPr lang="en-US" sz="3600" b="1" dirty="0">
                <a:solidFill>
                  <a:srgbClr val="FF0000"/>
                </a:solidFill>
                <a:latin typeface="Arial" pitchFamily="34" charset="0"/>
                <a:cs typeface="Arial" pitchFamily="34" charset="0"/>
              </a:rPr>
              <a:t>TRẺ BỊ TÁO BÓN </a:t>
            </a:r>
          </a:p>
        </p:txBody>
      </p:sp>
      <p:sp>
        <p:nvSpPr>
          <p:cNvPr id="3" name="Content Placeholder 2"/>
          <p:cNvSpPr>
            <a:spLocks noGrp="1"/>
          </p:cNvSpPr>
          <p:nvPr>
            <p:ph idx="1"/>
          </p:nvPr>
        </p:nvSpPr>
        <p:spPr>
          <a:xfrm>
            <a:off x="457200" y="1447800"/>
            <a:ext cx="8229600" cy="5029200"/>
          </a:xfrm>
        </p:spPr>
        <p:txBody>
          <a:bodyPr>
            <a:noAutofit/>
          </a:bodyPr>
          <a:lstStyle/>
          <a:p>
            <a:pPr lvl="0">
              <a:buFont typeface="Wingdings" pitchFamily="2" charset="2"/>
              <a:buChar char="ü"/>
            </a:pPr>
            <a:r>
              <a:rPr lang="en-US" sz="2800" dirty="0" err="1">
                <a:latin typeface="Arial" pitchFamily="34" charset="0"/>
                <a:cs typeface="Arial" pitchFamily="34" charset="0"/>
              </a:rPr>
              <a:t>Tập</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a:t>
            </a:r>
            <a:r>
              <a:rPr lang="en-US" sz="2800" dirty="0" err="1">
                <a:latin typeface="Arial" pitchFamily="34" charset="0"/>
                <a:cs typeface="Arial" pitchFamily="34" charset="0"/>
              </a:rPr>
              <a:t>trẻ</a:t>
            </a:r>
            <a:r>
              <a:rPr lang="en-US" sz="2800" dirty="0">
                <a:latin typeface="Arial" pitchFamily="34" charset="0"/>
                <a:cs typeface="Arial" pitchFamily="34" charset="0"/>
              </a:rPr>
              <a:t> </a:t>
            </a:r>
            <a:r>
              <a:rPr lang="en-US" sz="2800" dirty="0" err="1">
                <a:latin typeface="Arial" pitchFamily="34" charset="0"/>
                <a:cs typeface="Arial" pitchFamily="34" charset="0"/>
              </a:rPr>
              <a:t>thói</a:t>
            </a:r>
            <a:r>
              <a:rPr lang="en-US" sz="2800" dirty="0">
                <a:latin typeface="Arial" pitchFamily="34" charset="0"/>
                <a:cs typeface="Arial" pitchFamily="34" charset="0"/>
              </a:rPr>
              <a:t> </a:t>
            </a:r>
            <a:r>
              <a:rPr lang="en-US" sz="2800" dirty="0" err="1">
                <a:latin typeface="Arial" pitchFamily="34" charset="0"/>
                <a:cs typeface="Arial" pitchFamily="34" charset="0"/>
              </a:rPr>
              <a:t>quen</a:t>
            </a:r>
            <a:r>
              <a:rPr lang="en-US" sz="2800" dirty="0">
                <a:latin typeface="Arial" pitchFamily="34" charset="0"/>
                <a:cs typeface="Arial" pitchFamily="34" charset="0"/>
              </a:rPr>
              <a:t> </a:t>
            </a:r>
            <a:r>
              <a:rPr lang="en-US" sz="2800" dirty="0" err="1">
                <a:latin typeface="Arial" pitchFamily="34" charset="0"/>
                <a:cs typeface="Arial" pitchFamily="34" charset="0"/>
              </a:rPr>
              <a:t>đi</a:t>
            </a:r>
            <a:r>
              <a:rPr lang="en-US" sz="2800" dirty="0">
                <a:latin typeface="Arial" pitchFamily="34" charset="0"/>
                <a:cs typeface="Arial" pitchFamily="34" charset="0"/>
              </a:rPr>
              <a:t> </a:t>
            </a:r>
            <a:r>
              <a:rPr lang="en-US" sz="2800" dirty="0" err="1">
                <a:latin typeface="Arial" pitchFamily="34" charset="0"/>
                <a:cs typeface="Arial" pitchFamily="34" charset="0"/>
              </a:rPr>
              <a:t>ngoài</a:t>
            </a:r>
            <a:r>
              <a:rPr lang="en-US" sz="2800" dirty="0">
                <a:latin typeface="Arial" pitchFamily="34" charset="0"/>
                <a:cs typeface="Arial" pitchFamily="34" charset="0"/>
              </a:rPr>
              <a:t> </a:t>
            </a:r>
            <a:r>
              <a:rPr lang="en-US" sz="2800" dirty="0" err="1">
                <a:latin typeface="Arial" pitchFamily="34" charset="0"/>
                <a:cs typeface="Arial" pitchFamily="34" charset="0"/>
              </a:rPr>
              <a:t>theo</a:t>
            </a:r>
            <a:r>
              <a:rPr lang="en-US" sz="2800" dirty="0">
                <a:latin typeface="Arial" pitchFamily="34" charset="0"/>
                <a:cs typeface="Arial" pitchFamily="34" charset="0"/>
              </a:rPr>
              <a:t> </a:t>
            </a:r>
            <a:r>
              <a:rPr lang="en-US" sz="2800" dirty="0" err="1">
                <a:latin typeface="Arial" pitchFamily="34" charset="0"/>
                <a:cs typeface="Arial" pitchFamily="34" charset="0"/>
              </a:rPr>
              <a:t>đúng</a:t>
            </a:r>
            <a:r>
              <a:rPr lang="en-US" sz="2800" dirty="0">
                <a:latin typeface="Arial" pitchFamily="34" charset="0"/>
                <a:cs typeface="Arial" pitchFamily="34" charset="0"/>
              </a:rPr>
              <a:t> </a:t>
            </a:r>
            <a:r>
              <a:rPr lang="en-US" sz="2800" dirty="0" err="1">
                <a:latin typeface="Arial" pitchFamily="34" charset="0"/>
                <a:cs typeface="Arial" pitchFamily="34" charset="0"/>
              </a:rPr>
              <a:t>giờ</a:t>
            </a:r>
            <a:r>
              <a:rPr lang="en-US" sz="2800" dirty="0">
                <a:latin typeface="Arial" pitchFamily="34" charset="0"/>
                <a:cs typeface="Arial" pitchFamily="34" charset="0"/>
              </a:rPr>
              <a:t> </a:t>
            </a:r>
          </a:p>
          <a:p>
            <a:pPr lvl="0">
              <a:buFont typeface="Wingdings" pitchFamily="2" charset="2"/>
              <a:buChar char="ü"/>
            </a:pPr>
            <a:r>
              <a:rPr lang="en-US" sz="2800" dirty="0" err="1">
                <a:latin typeface="Arial" pitchFamily="34" charset="0"/>
                <a:cs typeface="Arial" pitchFamily="34" charset="0"/>
              </a:rPr>
              <a:t>Để</a:t>
            </a:r>
            <a:r>
              <a:rPr lang="en-US" sz="2800" dirty="0">
                <a:latin typeface="Arial" pitchFamily="34" charset="0"/>
                <a:cs typeface="Arial" pitchFamily="34" charset="0"/>
              </a:rPr>
              <a:t> </a:t>
            </a:r>
            <a:r>
              <a:rPr lang="en-US" sz="2800" dirty="0" err="1">
                <a:latin typeface="Arial" pitchFamily="34" charset="0"/>
                <a:cs typeface="Arial" pitchFamily="34" charset="0"/>
              </a:rPr>
              <a:t>trẻ</a:t>
            </a:r>
            <a:r>
              <a:rPr lang="en-US" sz="2800" dirty="0">
                <a:latin typeface="Arial" pitchFamily="34" charset="0"/>
                <a:cs typeface="Arial" pitchFamily="34" charset="0"/>
              </a:rPr>
              <a:t> </a:t>
            </a:r>
            <a:r>
              <a:rPr lang="en-US" sz="2800" dirty="0" err="1">
                <a:latin typeface="Arial" pitchFamily="34" charset="0"/>
                <a:cs typeface="Arial" pitchFamily="34" charset="0"/>
              </a:rPr>
              <a:t>tập</a:t>
            </a:r>
            <a:r>
              <a:rPr lang="en-US" sz="2800" dirty="0">
                <a:latin typeface="Arial" pitchFamily="34" charset="0"/>
                <a:cs typeface="Arial" pitchFamily="34" charset="0"/>
              </a:rPr>
              <a:t> </a:t>
            </a:r>
            <a:r>
              <a:rPr lang="en-US" sz="2800" dirty="0" err="1">
                <a:latin typeface="Arial" pitchFamily="34" charset="0"/>
                <a:cs typeface="Arial" pitchFamily="34" charset="0"/>
              </a:rPr>
              <a:t>trung</a:t>
            </a:r>
            <a:r>
              <a:rPr lang="en-US" sz="2800" dirty="0">
                <a:latin typeface="Arial" pitchFamily="34" charset="0"/>
                <a:cs typeface="Arial" pitchFamily="34" charset="0"/>
              </a:rPr>
              <a:t> </a:t>
            </a:r>
            <a:r>
              <a:rPr lang="en-US" sz="2800" dirty="0" err="1">
                <a:latin typeface="Arial" pitchFamily="34" charset="0"/>
                <a:cs typeface="Arial" pitchFamily="34" charset="0"/>
              </a:rPr>
              <a:t>khi</a:t>
            </a:r>
            <a:r>
              <a:rPr lang="en-US" sz="2800" dirty="0">
                <a:latin typeface="Arial" pitchFamily="34" charset="0"/>
                <a:cs typeface="Arial" pitchFamily="34" charset="0"/>
              </a:rPr>
              <a:t> </a:t>
            </a:r>
            <a:r>
              <a:rPr lang="en-US" sz="2800" dirty="0" err="1">
                <a:latin typeface="Arial" pitchFamily="34" charset="0"/>
                <a:cs typeface="Arial" pitchFamily="34" charset="0"/>
              </a:rPr>
              <a:t>đi</a:t>
            </a:r>
            <a:r>
              <a:rPr lang="en-US" sz="2800" dirty="0">
                <a:latin typeface="Arial" pitchFamily="34" charset="0"/>
                <a:cs typeface="Arial" pitchFamily="34" charset="0"/>
              </a:rPr>
              <a:t> </a:t>
            </a:r>
            <a:r>
              <a:rPr lang="en-US" sz="2800" dirty="0" err="1">
                <a:latin typeface="Arial" pitchFamily="34" charset="0"/>
                <a:cs typeface="Arial" pitchFamily="34" charset="0"/>
              </a:rPr>
              <a:t>ngoài</a:t>
            </a:r>
            <a:r>
              <a:rPr lang="en-US" sz="2800" dirty="0">
                <a:latin typeface="Arial" pitchFamily="34" charset="0"/>
                <a:cs typeface="Arial" pitchFamily="34" charset="0"/>
              </a:rPr>
              <a:t>: </a:t>
            </a:r>
          </a:p>
          <a:p>
            <a:pPr lvl="0">
              <a:buFont typeface="Wingdings" pitchFamily="2" charset="2"/>
              <a:buChar char="ü"/>
            </a:pPr>
            <a:r>
              <a:rPr lang="en-US" sz="2800" dirty="0" err="1">
                <a:latin typeface="Arial" pitchFamily="34" charset="0"/>
                <a:cs typeface="Arial" pitchFamily="34" charset="0"/>
              </a:rPr>
              <a:t>Để</a:t>
            </a:r>
            <a:r>
              <a:rPr lang="en-US" sz="2800" dirty="0">
                <a:latin typeface="Arial" pitchFamily="34" charset="0"/>
                <a:cs typeface="Arial" pitchFamily="34" charset="0"/>
              </a:rPr>
              <a:t> </a:t>
            </a:r>
            <a:r>
              <a:rPr lang="en-US" sz="2800" dirty="0" err="1">
                <a:latin typeface="Arial" pitchFamily="34" charset="0"/>
                <a:cs typeface="Arial" pitchFamily="34" charset="0"/>
              </a:rPr>
              <a:t>trẻ</a:t>
            </a:r>
            <a:r>
              <a:rPr lang="en-US" sz="2800" dirty="0">
                <a:latin typeface="Arial" pitchFamily="34" charset="0"/>
                <a:cs typeface="Arial" pitchFamily="34" charset="0"/>
              </a:rPr>
              <a:t> t</a:t>
            </a:r>
            <a:r>
              <a:rPr lang="vi-VN" sz="2800" dirty="0">
                <a:latin typeface="Arial" pitchFamily="34" charset="0"/>
                <a:cs typeface="Arial" pitchFamily="34" charset="0"/>
              </a:rPr>
              <a:t>ăng cường vận động</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a:t>
            </a:r>
            <a:r>
              <a:rPr lang="en-US" sz="2800" dirty="0" err="1">
                <a:latin typeface="Arial" pitchFamily="34" charset="0"/>
                <a:cs typeface="Arial" pitchFamily="34" charset="0"/>
              </a:rPr>
              <a:t>dục</a:t>
            </a:r>
            <a:r>
              <a:rPr lang="en-US" sz="2800" dirty="0">
                <a:latin typeface="Arial" pitchFamily="34" charset="0"/>
                <a:cs typeface="Arial" pitchFamily="34" charset="0"/>
              </a:rPr>
              <a:t> </a:t>
            </a:r>
            <a:r>
              <a:rPr lang="en-US" sz="2800" dirty="0" err="1">
                <a:latin typeface="Arial" pitchFamily="34" charset="0"/>
                <a:cs typeface="Arial" pitchFamily="34" charset="0"/>
              </a:rPr>
              <a:t>thể</a:t>
            </a:r>
            <a:r>
              <a:rPr lang="en-US" sz="2800" dirty="0">
                <a:latin typeface="Arial" pitchFamily="34" charset="0"/>
                <a:cs typeface="Arial" pitchFamily="34" charset="0"/>
              </a:rPr>
              <a:t> thao</a:t>
            </a:r>
          </a:p>
          <a:p>
            <a:pPr lvl="0">
              <a:buFont typeface="Wingdings" pitchFamily="2" charset="2"/>
              <a:buChar char="ü"/>
            </a:pPr>
            <a:r>
              <a:rPr lang="vi-VN" sz="2800" dirty="0">
                <a:latin typeface="Arial" pitchFamily="34" charset="0"/>
                <a:cs typeface="Arial" pitchFamily="34" charset="0"/>
              </a:rPr>
              <a:t>Xoa bụng cho trẻ theo </a:t>
            </a:r>
            <a:r>
              <a:rPr lang="en-US" sz="2800" dirty="0" err="1">
                <a:latin typeface="Arial" pitchFamily="34" charset="0"/>
                <a:cs typeface="Arial" pitchFamily="34" charset="0"/>
              </a:rPr>
              <a:t>chiều</a:t>
            </a:r>
            <a:r>
              <a:rPr lang="vi-VN" sz="2800" dirty="0">
                <a:latin typeface="Arial" pitchFamily="34" charset="0"/>
                <a:cs typeface="Arial" pitchFamily="34" charset="0"/>
              </a:rPr>
              <a:t> từ phải sang trái ngày 1-2 lần vào khoảng cách giữa 2 bữa ăn, mỗi lần 5-7 phút</a:t>
            </a:r>
            <a:endParaRPr lang="en-US" sz="2800" dirty="0">
              <a:latin typeface="Arial" pitchFamily="34" charset="0"/>
              <a:cs typeface="Arial" pitchFamily="34" charset="0"/>
            </a:endParaRPr>
          </a:p>
          <a:p>
            <a:pPr lvl="0">
              <a:buFont typeface="Wingdings" pitchFamily="2" charset="2"/>
              <a:buChar char="ü"/>
            </a:pPr>
            <a:r>
              <a:rPr lang="vi-VN" sz="2800" dirty="0">
                <a:latin typeface="Arial" pitchFamily="34" charset="0"/>
                <a:cs typeface="Arial" pitchFamily="34" charset="0"/>
              </a:rPr>
              <a:t>Điều trị bệnh còi xương, suy dinh dưỡng</a:t>
            </a:r>
            <a:r>
              <a:rPr lang="en-US" sz="2800" dirty="0">
                <a:latin typeface="Arial" pitchFamily="34" charset="0"/>
                <a:cs typeface="Arial" pitchFamily="34" charset="0"/>
              </a:rPr>
              <a:t>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bệnh</a:t>
            </a:r>
            <a:r>
              <a:rPr lang="en-US" sz="2800" dirty="0">
                <a:latin typeface="Arial" pitchFamily="34" charset="0"/>
                <a:cs typeface="Arial" pitchFamily="34" charset="0"/>
              </a:rPr>
              <a:t> </a:t>
            </a:r>
            <a:r>
              <a:rPr lang="en-US" sz="2800" dirty="0" err="1">
                <a:latin typeface="Arial" pitchFamily="34" charset="0"/>
                <a:cs typeface="Arial" pitchFamily="34" charset="0"/>
              </a:rPr>
              <a:t>gây</a:t>
            </a:r>
            <a:r>
              <a:rPr lang="en-US" sz="2800" dirty="0">
                <a:latin typeface="Arial" pitchFamily="34" charset="0"/>
                <a:cs typeface="Arial" pitchFamily="34" charset="0"/>
              </a:rPr>
              <a:t> </a:t>
            </a:r>
            <a:r>
              <a:rPr lang="en-US" sz="2800" dirty="0" err="1">
                <a:latin typeface="Arial" pitchFamily="34" charset="0"/>
                <a:cs typeface="Arial" pitchFamily="34" charset="0"/>
              </a:rPr>
              <a:t>ra</a:t>
            </a:r>
            <a:r>
              <a:rPr lang="en-US" sz="2800" dirty="0">
                <a:latin typeface="Arial" pitchFamily="34" charset="0"/>
                <a:cs typeface="Arial" pitchFamily="34" charset="0"/>
              </a:rPr>
              <a:t> </a:t>
            </a:r>
            <a:r>
              <a:rPr lang="en-US" sz="2800" dirty="0" err="1">
                <a:latin typeface="Arial" pitchFamily="34" charset="0"/>
                <a:cs typeface="Arial" pitchFamily="34" charset="0"/>
              </a:rPr>
              <a:t>táo</a:t>
            </a:r>
            <a:r>
              <a:rPr lang="en-US" sz="2800" dirty="0">
                <a:latin typeface="Arial" pitchFamily="34" charset="0"/>
                <a:cs typeface="Arial" pitchFamily="34" charset="0"/>
              </a:rPr>
              <a:t> </a:t>
            </a:r>
            <a:r>
              <a:rPr lang="en-US" sz="2800" dirty="0" err="1">
                <a:latin typeface="Arial" pitchFamily="34" charset="0"/>
                <a:cs typeface="Arial" pitchFamily="34" charset="0"/>
              </a:rPr>
              <a:t>bón</a:t>
            </a:r>
            <a:endParaRPr lang="en-US" sz="2800" dirty="0">
              <a:latin typeface="Arial" pitchFamily="34" charset="0"/>
              <a:cs typeface="Arial" pitchFamily="34" charset="0"/>
            </a:endParaRPr>
          </a:p>
          <a:p>
            <a:pPr lvl="0">
              <a:buFont typeface="Wingdings" pitchFamily="2" charset="2"/>
              <a:buChar char="ü"/>
            </a:pPr>
            <a:r>
              <a:rPr lang="en-US" sz="2800" dirty="0" err="1">
                <a:latin typeface="Arial" pitchFamily="34" charset="0"/>
                <a:cs typeface="Arial" pitchFamily="34" charset="0"/>
              </a:rPr>
              <a:t>Chỉ</a:t>
            </a:r>
            <a:r>
              <a:rPr lang="en-US" sz="2800" dirty="0">
                <a:latin typeface="Arial" pitchFamily="34" charset="0"/>
                <a:cs typeface="Arial" pitchFamily="34" charset="0"/>
              </a:rPr>
              <a:t> </a:t>
            </a:r>
            <a:r>
              <a:rPr lang="en-US" sz="2800" dirty="0" err="1">
                <a:latin typeface="Arial" pitchFamily="34" charset="0"/>
                <a:cs typeface="Arial" pitchFamily="34" charset="0"/>
              </a:rPr>
              <a:t>dùng</a:t>
            </a:r>
            <a:r>
              <a:rPr lang="en-US" sz="2800" dirty="0">
                <a:latin typeface="Arial" pitchFamily="34" charset="0"/>
                <a:cs typeface="Arial" pitchFamily="34" charset="0"/>
              </a:rPr>
              <a:t> </a:t>
            </a:r>
            <a:r>
              <a:rPr lang="en-US" sz="2800" dirty="0" err="1">
                <a:latin typeface="Arial" pitchFamily="34" charset="0"/>
                <a:cs typeface="Arial" pitchFamily="34" charset="0"/>
              </a:rPr>
              <a:t>thuốc</a:t>
            </a:r>
            <a:r>
              <a:rPr lang="en-US" sz="2800" dirty="0">
                <a:latin typeface="Arial" pitchFamily="34" charset="0"/>
                <a:cs typeface="Arial" pitchFamily="34" charset="0"/>
              </a:rPr>
              <a:t> </a:t>
            </a:r>
            <a:r>
              <a:rPr lang="en-US" sz="2800" dirty="0" err="1">
                <a:latin typeface="Arial" pitchFamily="34" charset="0"/>
                <a:cs typeface="Arial" pitchFamily="34" charset="0"/>
              </a:rPr>
              <a:t>theo</a:t>
            </a:r>
            <a:r>
              <a:rPr lang="en-US" sz="2800" dirty="0">
                <a:latin typeface="Arial" pitchFamily="34" charset="0"/>
                <a:cs typeface="Arial" pitchFamily="34" charset="0"/>
              </a:rPr>
              <a:t> </a:t>
            </a:r>
            <a:r>
              <a:rPr lang="en-US" sz="2800" dirty="0" err="1">
                <a:latin typeface="Arial" pitchFamily="34" charset="0"/>
                <a:cs typeface="Arial" pitchFamily="34" charset="0"/>
              </a:rPr>
              <a:t>hướng</a:t>
            </a:r>
            <a:r>
              <a:rPr lang="en-US" sz="2800" dirty="0">
                <a:latin typeface="Arial" pitchFamily="34" charset="0"/>
                <a:cs typeface="Arial" pitchFamily="34" charset="0"/>
              </a:rPr>
              <a:t> </a:t>
            </a:r>
            <a:r>
              <a:rPr lang="en-US" sz="2800" dirty="0" err="1">
                <a:latin typeface="Arial" pitchFamily="34" charset="0"/>
                <a:cs typeface="Arial" pitchFamily="34" charset="0"/>
              </a:rPr>
              <a:t>dẫn</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cán</a:t>
            </a:r>
            <a:r>
              <a:rPr lang="en-US" sz="2800" dirty="0">
                <a:latin typeface="Arial" pitchFamily="34" charset="0"/>
                <a:cs typeface="Arial" pitchFamily="34" charset="0"/>
              </a:rPr>
              <a:t> </a:t>
            </a:r>
            <a:r>
              <a:rPr lang="en-US" sz="2800" dirty="0" err="1">
                <a:latin typeface="Arial" pitchFamily="34" charset="0"/>
                <a:cs typeface="Arial" pitchFamily="34" charset="0"/>
              </a:rPr>
              <a:t>bộ</a:t>
            </a:r>
            <a:r>
              <a:rPr lang="en-US" sz="2800" dirty="0">
                <a:latin typeface="Arial" pitchFamily="34" charset="0"/>
                <a:cs typeface="Arial" pitchFamily="34" charset="0"/>
              </a:rPr>
              <a:t> y tế. </a:t>
            </a:r>
            <a:r>
              <a:rPr lang="vi-VN" sz="2800" dirty="0">
                <a:latin typeface="Arial" pitchFamily="34" charset="0"/>
                <a:cs typeface="Arial" pitchFamily="34" charset="0"/>
              </a:rPr>
              <a:t>Không tự ý dùng thuốc và thụt tháo</a:t>
            </a:r>
            <a:r>
              <a:rPr lang="en-US" sz="2800" dirty="0">
                <a:latin typeface="Arial" pitchFamily="34" charset="0"/>
                <a:cs typeface="Arial" pitchFamily="34" charset="0"/>
              </a:rPr>
              <a:t> </a:t>
            </a:r>
            <a:r>
              <a:rPr lang="en-US" sz="2800" dirty="0" err="1">
                <a:latin typeface="Arial" pitchFamily="34" charset="0"/>
                <a:cs typeface="Arial" pitchFamily="34" charset="0"/>
              </a:rPr>
              <a:t>cho</a:t>
            </a:r>
            <a:r>
              <a:rPr lang="en-US" sz="2800" dirty="0">
                <a:latin typeface="Arial" pitchFamily="34" charset="0"/>
                <a:cs typeface="Arial" pitchFamily="34" charset="0"/>
              </a:rPr>
              <a:t> </a:t>
            </a:r>
            <a:r>
              <a:rPr lang="en-US" sz="2800" dirty="0" err="1">
                <a:latin typeface="Arial" pitchFamily="34" charset="0"/>
                <a:cs typeface="Arial" pitchFamily="34" charset="0"/>
              </a:rPr>
              <a:t>trẻ</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xmlns="" val="3047724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err="1">
                <a:solidFill>
                  <a:srgbClr val="FF0000"/>
                </a:solidFill>
                <a:latin typeface="Arial" pitchFamily="34" charset="0"/>
                <a:cs typeface="Arial" pitchFamily="34" charset="0"/>
              </a:rPr>
              <a:t>CHẾ</a:t>
            </a:r>
            <a:r>
              <a:rPr lang="en-US" sz="3200" b="1" dirty="0">
                <a:solidFill>
                  <a:srgbClr val="FF0000"/>
                </a:solidFill>
                <a:latin typeface="Arial" pitchFamily="34" charset="0"/>
                <a:cs typeface="Arial" pitchFamily="34" charset="0"/>
              </a:rPr>
              <a:t> ĐỘ DINH DƯỠNG CHO TRẺ </a:t>
            </a:r>
            <a:r>
              <a:rPr lang="en-US" sz="3200" b="1" dirty="0" err="1">
                <a:solidFill>
                  <a:srgbClr val="FF0000"/>
                </a:solidFill>
                <a:latin typeface="Arial" pitchFamily="34" charset="0"/>
                <a:cs typeface="Arial" pitchFamily="34" charset="0"/>
              </a:rPr>
              <a:t>BỊ</a:t>
            </a:r>
            <a:r>
              <a:rPr lang="en-US" sz="3200" b="1" dirty="0">
                <a:solidFill>
                  <a:srgbClr val="FF0000"/>
                </a:solidFill>
                <a:latin typeface="Arial" pitchFamily="34" charset="0"/>
                <a:cs typeface="Arial" pitchFamily="34" charset="0"/>
              </a:rPr>
              <a:t> </a:t>
            </a:r>
            <a:br>
              <a:rPr lang="en-US" sz="3200" b="1" dirty="0">
                <a:solidFill>
                  <a:srgbClr val="FF0000"/>
                </a:solidFill>
                <a:latin typeface="Arial" pitchFamily="34" charset="0"/>
                <a:cs typeface="Arial" pitchFamily="34" charset="0"/>
              </a:rPr>
            </a:br>
            <a:r>
              <a:rPr lang="en-US" sz="3200" b="1" dirty="0" err="1">
                <a:solidFill>
                  <a:srgbClr val="FF0000"/>
                </a:solidFill>
                <a:latin typeface="Arial" pitchFamily="34" charset="0"/>
                <a:cs typeface="Arial" pitchFamily="34" charset="0"/>
              </a:rPr>
              <a:t>VIÊM</a:t>
            </a:r>
            <a:r>
              <a:rPr lang="en-US" sz="3200" b="1" dirty="0">
                <a:solidFill>
                  <a:srgbClr val="FF0000"/>
                </a:solidFill>
                <a:latin typeface="Arial" pitchFamily="34" charset="0"/>
                <a:cs typeface="Arial" pitchFamily="34" charset="0"/>
              </a:rPr>
              <a:t> ĐƯỜNG </a:t>
            </a:r>
            <a:r>
              <a:rPr lang="en-US" sz="3200" b="1" dirty="0" err="1">
                <a:solidFill>
                  <a:srgbClr val="FF0000"/>
                </a:solidFill>
                <a:latin typeface="Arial" pitchFamily="34" charset="0"/>
                <a:cs typeface="Arial" pitchFamily="34" charset="0"/>
              </a:rPr>
              <a:t>HÔ</a:t>
            </a:r>
            <a:r>
              <a:rPr lang="en-US" sz="3200" b="1" dirty="0">
                <a:solidFill>
                  <a:srgbClr val="FF0000"/>
                </a:solidFill>
                <a:latin typeface="Arial" pitchFamily="34" charset="0"/>
                <a:cs typeface="Arial" pitchFamily="34" charset="0"/>
              </a:rPr>
              <a:t> HẤP CẤP</a:t>
            </a:r>
          </a:p>
        </p:txBody>
      </p:sp>
      <p:graphicFrame>
        <p:nvGraphicFramePr>
          <p:cNvPr id="4" name="Content Placeholder 3"/>
          <p:cNvGraphicFramePr>
            <a:graphicFrameLocks noGrp="1"/>
          </p:cNvGraphicFramePr>
          <p:nvPr>
            <p:ph idx="1"/>
          </p:nvPr>
        </p:nvGraphicFramePr>
        <p:xfrm>
          <a:off x="457200" y="1600201"/>
          <a:ext cx="8229600" cy="5029199"/>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tblGrid>
              <a:tr h="5466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2400" b="1" i="1" u="sng" kern="1200" dirty="0">
                          <a:solidFill>
                            <a:schemeClr val="lt1"/>
                          </a:solidFill>
                          <a:effectLst/>
                          <a:latin typeface="+mn-lt"/>
                          <a:ea typeface="+mn-ea"/>
                          <a:cs typeface="+mn-cs"/>
                        </a:rPr>
                        <a:t>Trẻ dưới 6 tháng tuổi:</a:t>
                      </a:r>
                      <a:endParaRPr lang="en-US" sz="2400" b="1" kern="1200" dirty="0">
                        <a:solidFill>
                          <a:schemeClr val="lt1"/>
                        </a:solidFill>
                        <a:effectLst/>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1" u="sng" kern="1200" dirty="0" err="1">
                          <a:solidFill>
                            <a:schemeClr val="lt1"/>
                          </a:solidFill>
                          <a:effectLst/>
                          <a:latin typeface="Arial" pitchFamily="34" charset="0"/>
                          <a:ea typeface="+mn-ea"/>
                          <a:cs typeface="Arial" pitchFamily="34" charset="0"/>
                        </a:rPr>
                        <a:t>Trẻ</a:t>
                      </a:r>
                      <a:r>
                        <a:rPr lang="en-US" sz="2400" b="1" i="1" u="sng" kern="1200" dirty="0">
                          <a:solidFill>
                            <a:schemeClr val="lt1"/>
                          </a:solidFill>
                          <a:effectLst/>
                          <a:latin typeface="Arial" pitchFamily="34" charset="0"/>
                          <a:ea typeface="+mn-ea"/>
                          <a:cs typeface="Arial" pitchFamily="34" charset="0"/>
                        </a:rPr>
                        <a:t> </a:t>
                      </a:r>
                      <a:r>
                        <a:rPr lang="en-US" sz="2400" b="1" i="1" u="sng" kern="1200" dirty="0" err="1">
                          <a:solidFill>
                            <a:schemeClr val="lt1"/>
                          </a:solidFill>
                          <a:effectLst/>
                          <a:latin typeface="Arial" pitchFamily="34" charset="0"/>
                          <a:ea typeface="+mn-ea"/>
                          <a:cs typeface="Arial" pitchFamily="34" charset="0"/>
                        </a:rPr>
                        <a:t>trên</a:t>
                      </a:r>
                      <a:r>
                        <a:rPr lang="en-US" sz="2400" b="1" i="1" u="sng" kern="1200" dirty="0">
                          <a:solidFill>
                            <a:schemeClr val="lt1"/>
                          </a:solidFill>
                          <a:effectLst/>
                          <a:latin typeface="Arial" pitchFamily="34" charset="0"/>
                          <a:ea typeface="+mn-ea"/>
                          <a:cs typeface="Arial" pitchFamily="34" charset="0"/>
                        </a:rPr>
                        <a:t> 6 </a:t>
                      </a:r>
                      <a:r>
                        <a:rPr lang="en-US" sz="2400" b="1" i="1" u="sng" kern="1200" dirty="0" err="1">
                          <a:solidFill>
                            <a:schemeClr val="lt1"/>
                          </a:solidFill>
                          <a:effectLst/>
                          <a:latin typeface="Arial" pitchFamily="34" charset="0"/>
                          <a:ea typeface="+mn-ea"/>
                          <a:cs typeface="Arial" pitchFamily="34" charset="0"/>
                        </a:rPr>
                        <a:t>tháng</a:t>
                      </a:r>
                      <a:r>
                        <a:rPr lang="en-US" sz="2400" b="1" i="1" u="sng" kern="1200" dirty="0">
                          <a:solidFill>
                            <a:schemeClr val="lt1"/>
                          </a:solidFill>
                          <a:effectLst/>
                          <a:latin typeface="Arial" pitchFamily="34" charset="0"/>
                          <a:ea typeface="+mn-ea"/>
                          <a:cs typeface="Arial" pitchFamily="34" charset="0"/>
                        </a:rPr>
                        <a:t> </a:t>
                      </a:r>
                      <a:r>
                        <a:rPr lang="en-US" sz="2400" b="1" i="1" u="sng" kern="1200" dirty="0" err="1">
                          <a:solidFill>
                            <a:schemeClr val="lt1"/>
                          </a:solidFill>
                          <a:effectLst/>
                          <a:latin typeface="Arial" pitchFamily="34" charset="0"/>
                          <a:ea typeface="+mn-ea"/>
                          <a:cs typeface="Arial" pitchFamily="34" charset="0"/>
                        </a:rPr>
                        <a:t>tuổi</a:t>
                      </a:r>
                      <a:endParaRPr lang="en-US" sz="2400" b="1" kern="1200" dirty="0">
                        <a:solidFill>
                          <a:schemeClr val="lt1"/>
                        </a:solidFill>
                        <a:effectLst/>
                        <a:latin typeface="Arial" pitchFamily="34" charset="0"/>
                        <a:ea typeface="+mn-ea"/>
                        <a:cs typeface="Arial" pitchFamily="34" charset="0"/>
                      </a:endParaRPr>
                    </a:p>
                  </a:txBody>
                  <a:tcPr anchor="ctr"/>
                </a:tc>
                <a:extLst>
                  <a:ext uri="{0D108BD9-81ED-4DB2-BD59-A6C34878D82A}">
                    <a16:rowId xmlns:a16="http://schemas.microsoft.com/office/drawing/2014/main" xmlns="" val="10000"/>
                  </a:ext>
                </a:extLst>
              </a:tr>
              <a:tr h="4482507">
                <a:tc>
                  <a:txBody>
                    <a:bodyPr/>
                    <a:lstStyle/>
                    <a:p>
                      <a:pPr marL="285750" indent="-285750">
                        <a:buFont typeface="Wingdings" pitchFamily="2" charset="2"/>
                        <a:buChar char="ü"/>
                      </a:pPr>
                      <a:r>
                        <a:rPr lang="en-US" sz="2400" dirty="0">
                          <a:latin typeface="Arial" pitchFamily="34" charset="0"/>
                          <a:cs typeface="Arial" pitchFamily="34" charset="0"/>
                        </a:rPr>
                        <a:t>Cho </a:t>
                      </a:r>
                      <a:r>
                        <a:rPr lang="en-US" sz="2400" dirty="0" err="1">
                          <a:latin typeface="Arial" pitchFamily="34" charset="0"/>
                          <a:cs typeface="Arial" pitchFamily="34" charset="0"/>
                        </a:rPr>
                        <a:t>trẻ</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bú</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mẹ</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và</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tăng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số</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lần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bú</a:t>
                      </a:r>
                      <a:endParaRPr lang="en-US" sz="2400" baseline="0" dirty="0">
                        <a:latin typeface="Arial" pitchFamily="34" charset="0"/>
                        <a:cs typeface="Arial" pitchFamily="34" charset="0"/>
                      </a:endParaRPr>
                    </a:p>
                    <a:p>
                      <a:pPr marL="285750" indent="-285750">
                        <a:buFontTx/>
                        <a:buChar char="-"/>
                      </a:pPr>
                      <a:endParaRPr lang="en-US" sz="2000" dirty="0">
                        <a:latin typeface="Arial" pitchFamily="34" charset="0"/>
                        <a:cs typeface="Arial" pitchFamily="34" charset="0"/>
                      </a:endParaRPr>
                    </a:p>
                  </a:txBody>
                  <a:tcPr/>
                </a:tc>
                <a:tc>
                  <a:txBody>
                    <a:bodyPr/>
                    <a:lstStyle/>
                    <a:p>
                      <a:pPr marL="285750" indent="-285750">
                        <a:buFont typeface="Wingdings" pitchFamily="2" charset="2"/>
                        <a:buChar char="ü"/>
                      </a:pPr>
                      <a:r>
                        <a:rPr lang="en-US" sz="2400" dirty="0">
                          <a:latin typeface="Arial" pitchFamily="34" charset="0"/>
                          <a:cs typeface="Arial" pitchFamily="34" charset="0"/>
                        </a:rPr>
                        <a:t>Cho </a:t>
                      </a:r>
                      <a:r>
                        <a:rPr lang="en-US" sz="2400" dirty="0" err="1">
                          <a:latin typeface="Arial" pitchFamily="34" charset="0"/>
                          <a:cs typeface="Arial" pitchFamily="34" charset="0"/>
                        </a:rPr>
                        <a:t>trẻ</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bú</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mẹ</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và</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tăng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số</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lần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bú</a:t>
                      </a:r>
                      <a:endParaRPr lang="en-US" sz="2400" baseline="0" dirty="0">
                        <a:latin typeface="Arial" pitchFamily="34" charset="0"/>
                        <a:cs typeface="Arial" pitchFamily="34" charset="0"/>
                      </a:endParaRPr>
                    </a:p>
                    <a:p>
                      <a:pPr marL="285750" indent="-285750">
                        <a:buFont typeface="Wingdings" pitchFamily="2" charset="2"/>
                        <a:buChar char="ü"/>
                      </a:pPr>
                      <a:r>
                        <a:rPr lang="en-US" sz="2400" baseline="0" dirty="0" err="1">
                          <a:latin typeface="Arial" pitchFamily="34" charset="0"/>
                          <a:cs typeface="Arial" pitchFamily="34" charset="0"/>
                        </a:rPr>
                        <a:t>Thức</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ăn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bổ</a:t>
                      </a:r>
                      <a:r>
                        <a:rPr lang="en-US" sz="2400" baseline="0" dirty="0">
                          <a:latin typeface="Arial" pitchFamily="34" charset="0"/>
                          <a:cs typeface="Arial" pitchFamily="34" charset="0"/>
                        </a:rPr>
                        <a:t> sung </a:t>
                      </a:r>
                      <a:r>
                        <a:rPr lang="en-US" sz="2400" baseline="0" dirty="0" err="1">
                          <a:latin typeface="Arial" pitchFamily="34" charset="0"/>
                          <a:cs typeface="Arial" pitchFamily="34" charset="0"/>
                        </a:rPr>
                        <a:t>nấu</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mềm</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loãng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hơn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bình</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thường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và</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đủ</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các</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chất</a:t>
                      </a:r>
                      <a:r>
                        <a:rPr lang="en-US" sz="2400" baseline="0" dirty="0">
                          <a:latin typeface="Arial" pitchFamily="34" charset="0"/>
                          <a:cs typeface="Arial" pitchFamily="34" charset="0"/>
                        </a:rPr>
                        <a:t> dinh </a:t>
                      </a:r>
                      <a:r>
                        <a:rPr lang="en-US" sz="2400" baseline="0" dirty="0" err="1">
                          <a:latin typeface="Arial" pitchFamily="34" charset="0"/>
                          <a:cs typeface="Arial" pitchFamily="34" charset="0"/>
                        </a:rPr>
                        <a:t>dưỡng</a:t>
                      </a:r>
                      <a:endParaRPr lang="en-US" sz="2400" baseline="0" dirty="0">
                        <a:latin typeface="Arial" pitchFamily="34" charset="0"/>
                        <a:cs typeface="Arial" pitchFamily="34" charset="0"/>
                      </a:endParaRPr>
                    </a:p>
                    <a:p>
                      <a:pPr marL="285750" indent="-285750">
                        <a:buFont typeface="Wingdings" pitchFamily="2" charset="2"/>
                        <a:buChar char="ü"/>
                      </a:pPr>
                      <a:r>
                        <a:rPr lang="en-US" sz="2400" baseline="0" dirty="0" err="1">
                          <a:latin typeface="Arial" pitchFamily="34" charset="0"/>
                          <a:cs typeface="Arial" pitchFamily="34" charset="0"/>
                        </a:rPr>
                        <a:t>Ăn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thành</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nhiều</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bữa</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nhỏ</a:t>
                      </a:r>
                      <a:endParaRPr lang="en-US" sz="2400" baseline="0" dirty="0">
                        <a:latin typeface="Arial" pitchFamily="34" charset="0"/>
                        <a:cs typeface="Arial" pitchFamily="34" charset="0"/>
                      </a:endParaRPr>
                    </a:p>
                    <a:p>
                      <a:pPr marL="285750" indent="-285750">
                        <a:buFont typeface="Wingdings" pitchFamily="2" charset="2"/>
                        <a:buChar char="ü"/>
                      </a:pPr>
                      <a:r>
                        <a:rPr lang="en-US" sz="2400" baseline="0" dirty="0" err="1">
                          <a:latin typeface="Arial" pitchFamily="34" charset="0"/>
                          <a:cs typeface="Arial" pitchFamily="34" charset="0"/>
                        </a:rPr>
                        <a:t>Tăng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cường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ăn</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hoa</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quả</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uống</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nước</a:t>
                      </a:r>
                      <a:r>
                        <a:rPr lang="en-US" sz="2400" baseline="0" dirty="0">
                          <a:latin typeface="Arial" pitchFamily="34" charset="0"/>
                          <a:cs typeface="Arial" pitchFamily="34" charset="0"/>
                        </a:rPr>
                        <a:t> </a:t>
                      </a:r>
                      <a:r>
                        <a:rPr lang="en-US" sz="2400" baseline="0" dirty="0" err="1">
                          <a:latin typeface="Arial" pitchFamily="34" charset="0"/>
                          <a:cs typeface="Arial" pitchFamily="34" charset="0"/>
                        </a:rPr>
                        <a:t>chín</a:t>
                      </a:r>
                      <a:endParaRPr lang="en-US" sz="2400" dirty="0">
                        <a:latin typeface="Arial" pitchFamily="34" charset="0"/>
                        <a:cs typeface="Arial"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153325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endParaRPr lang="en-US" b="1" dirty="0">
              <a:solidFill>
                <a:srgbClr val="FF0000"/>
              </a:solidFill>
            </a:endParaRPr>
          </a:p>
          <a:p>
            <a:pPr algn="ctr">
              <a:buNone/>
            </a:pPr>
            <a:endParaRPr lang="en-US" b="1" dirty="0">
              <a:solidFill>
                <a:srgbClr val="FF0000"/>
              </a:solidFill>
            </a:endParaRPr>
          </a:p>
          <a:p>
            <a:pPr algn="ctr">
              <a:buNone/>
            </a:pPr>
            <a:r>
              <a:rPr lang="en-US" b="1" dirty="0">
                <a:solidFill>
                  <a:srgbClr val="FF0000"/>
                </a:solidFill>
              </a:rPr>
              <a:t>DINH DƯỠNG HỢP LÝ CHO TRẺ LỨA TUỔI MẦM NON</a:t>
            </a:r>
          </a:p>
        </p:txBody>
      </p:sp>
    </p:spTree>
    <p:extLst>
      <p:ext uri="{BB962C8B-B14F-4D97-AF65-F5344CB8AC3E}">
        <p14:creationId xmlns:p14="http://schemas.microsoft.com/office/powerpoint/2010/main" xmlns="" val="2906104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991600" cy="553998"/>
          </a:xfrm>
          <a:prstGeom prst="rect">
            <a:avLst/>
          </a:prstGeom>
          <a:noFill/>
        </p:spPr>
        <p:txBody>
          <a:bodyPr wrap="square" rtlCol="0">
            <a:spAutoFit/>
          </a:bodyPr>
          <a:lstStyle/>
          <a:p>
            <a:r>
              <a:rPr lang="en-US" sz="3000" b="1" dirty="0">
                <a:solidFill>
                  <a:srgbClr val="C00000"/>
                </a:solidFill>
                <a:latin typeface="+mj-lt"/>
              </a:rPr>
              <a:t>NGUYÊN TẮC BỮA ĂN HỌC ĐƯỜNG</a:t>
            </a:r>
          </a:p>
        </p:txBody>
      </p:sp>
      <p:sp>
        <p:nvSpPr>
          <p:cNvPr id="6" name="TextBox 5"/>
          <p:cNvSpPr txBox="1"/>
          <p:nvPr/>
        </p:nvSpPr>
        <p:spPr>
          <a:xfrm>
            <a:off x="457200" y="964079"/>
            <a:ext cx="8077200" cy="6340197"/>
          </a:xfrm>
          <a:prstGeom prst="rect">
            <a:avLst/>
          </a:prstGeom>
          <a:noFill/>
        </p:spPr>
        <p:txBody>
          <a:bodyPr wrap="square" rtlCol="0">
            <a:spAutoFit/>
          </a:bodyPr>
          <a:lstStyle/>
          <a:p>
            <a:endParaRPr lang="en-US" b="1" dirty="0"/>
          </a:p>
          <a:p>
            <a:pPr marL="285750" indent="-285750">
              <a:spcAft>
                <a:spcPts val="600"/>
              </a:spcAft>
              <a:buFont typeface="Wingdings" pitchFamily="2" charset="2"/>
              <a:buChar char="v"/>
            </a:pPr>
            <a:r>
              <a:rPr lang="vi-VN" sz="2400" dirty="0">
                <a:latin typeface="+mj-lt"/>
              </a:rPr>
              <a:t>Thực đơn đa dạng về loại đạm động vật và thực vật: lợn, bò, gà, cá, trứng, tôm, mực, cua, hến, ngao</a:t>
            </a:r>
            <a:r>
              <a:rPr lang="en-US" sz="2400" dirty="0">
                <a:latin typeface="+mj-lt"/>
              </a:rPr>
              <a:t>, </a:t>
            </a:r>
            <a:r>
              <a:rPr lang="vi-VN" sz="2400" dirty="0">
                <a:latin typeface="+mj-lt"/>
              </a:rPr>
              <a:t>đậu </a:t>
            </a:r>
            <a:r>
              <a:rPr lang="en-US" sz="2400" dirty="0" err="1">
                <a:latin typeface="+mj-lt"/>
              </a:rPr>
              <a:t>đỗ</a:t>
            </a:r>
            <a:r>
              <a:rPr lang="en-US" sz="2400" dirty="0">
                <a:latin typeface="+mj-lt"/>
              </a:rPr>
              <a:t>…</a:t>
            </a:r>
          </a:p>
          <a:p>
            <a:pPr marL="285750" indent="-285750">
              <a:spcAft>
                <a:spcPts val="600"/>
              </a:spcAft>
              <a:buFont typeface="Wingdings" pitchFamily="2" charset="2"/>
              <a:buChar char="v"/>
            </a:pPr>
            <a:r>
              <a:rPr lang="vi-VN" sz="2400" dirty="0">
                <a:latin typeface="+mj-lt"/>
              </a:rPr>
              <a:t>Thực đơn đa dạng về các loại rau củ </a:t>
            </a:r>
            <a:r>
              <a:rPr lang="en-US" sz="2400" dirty="0">
                <a:latin typeface="+mj-lt"/>
              </a:rPr>
              <a:t>và</a:t>
            </a:r>
            <a:r>
              <a:rPr lang="vi-VN" sz="2400" dirty="0">
                <a:latin typeface="+mj-lt"/>
              </a:rPr>
              <a:t> phù hợp với trẻ em</a:t>
            </a:r>
            <a:endParaRPr lang="en-US" sz="2400" dirty="0">
              <a:latin typeface="+mj-lt"/>
            </a:endParaRPr>
          </a:p>
          <a:p>
            <a:pPr marL="285750" indent="-285750">
              <a:spcAft>
                <a:spcPts val="600"/>
              </a:spcAft>
              <a:buFont typeface="Wingdings" pitchFamily="2" charset="2"/>
              <a:buChar char="v"/>
            </a:pPr>
            <a:r>
              <a:rPr lang="vi-VN" sz="2400" dirty="0">
                <a:latin typeface="+mj-lt"/>
              </a:rPr>
              <a:t>Số lượng nguyên liệu chế biến cho bữa trưa: </a:t>
            </a:r>
            <a:endParaRPr lang="en-US" sz="2400" dirty="0">
              <a:latin typeface="+mj-lt"/>
            </a:endParaRPr>
          </a:p>
          <a:p>
            <a:pPr marL="742950" lvl="1" indent="-285750">
              <a:spcAft>
                <a:spcPts val="600"/>
              </a:spcAft>
              <a:buFont typeface="Wingdings" pitchFamily="2" charset="2"/>
              <a:buChar char="ü"/>
            </a:pPr>
            <a:r>
              <a:rPr lang="vi-VN" sz="2400" dirty="0">
                <a:latin typeface="+mj-lt"/>
              </a:rPr>
              <a:t>Các loại rau củ: 3-5 loại </a:t>
            </a:r>
            <a:r>
              <a:rPr lang="en-US" sz="2400" dirty="0">
                <a:latin typeface="+mj-lt"/>
              </a:rPr>
              <a:t>(</a:t>
            </a:r>
            <a:r>
              <a:rPr lang="en-US" sz="2400" dirty="0" err="1">
                <a:latin typeface="+mj-lt"/>
              </a:rPr>
              <a:t>để</a:t>
            </a:r>
            <a:r>
              <a:rPr lang="en-US" sz="2400" dirty="0">
                <a:latin typeface="+mj-lt"/>
              </a:rPr>
              <a:t> </a:t>
            </a:r>
            <a:r>
              <a:rPr lang="en-US" sz="2400" dirty="0" err="1">
                <a:latin typeface="+mj-lt"/>
              </a:rPr>
              <a:t>đa</a:t>
            </a:r>
            <a:r>
              <a:rPr lang="en-US" sz="2400" dirty="0">
                <a:latin typeface="+mj-lt"/>
              </a:rPr>
              <a:t> </a:t>
            </a:r>
            <a:r>
              <a:rPr lang="en-US" sz="2400" dirty="0" err="1">
                <a:latin typeface="+mj-lt"/>
              </a:rPr>
              <a:t>dạng</a:t>
            </a:r>
            <a:r>
              <a:rPr lang="en-US" sz="2400" dirty="0">
                <a:latin typeface="+mj-lt"/>
              </a:rPr>
              <a:t> </a:t>
            </a:r>
            <a:r>
              <a:rPr lang="en-US" sz="2400" dirty="0" err="1">
                <a:latin typeface="+mj-lt"/>
              </a:rPr>
              <a:t>các</a:t>
            </a:r>
            <a:r>
              <a:rPr lang="en-US" sz="2400" dirty="0">
                <a:latin typeface="+mj-lt"/>
              </a:rPr>
              <a:t> </a:t>
            </a:r>
            <a:r>
              <a:rPr lang="en-US" sz="2400" dirty="0" err="1">
                <a:latin typeface="+mj-lt"/>
              </a:rPr>
              <a:t>loại</a:t>
            </a:r>
            <a:r>
              <a:rPr lang="en-US" sz="2400" dirty="0">
                <a:latin typeface="+mj-lt"/>
              </a:rPr>
              <a:t> </a:t>
            </a:r>
            <a:r>
              <a:rPr lang="en-US" sz="2400" dirty="0" err="1">
                <a:latin typeface="+mj-lt"/>
              </a:rPr>
              <a:t>rau</a:t>
            </a:r>
            <a:r>
              <a:rPr lang="en-US" sz="2400" dirty="0">
                <a:latin typeface="+mj-lt"/>
              </a:rPr>
              <a:t> </a:t>
            </a:r>
            <a:r>
              <a:rPr lang="en-US" sz="2400" dirty="0" err="1">
                <a:latin typeface="+mj-lt"/>
              </a:rPr>
              <a:t>thực</a:t>
            </a:r>
            <a:r>
              <a:rPr lang="en-US" sz="2400" dirty="0">
                <a:latin typeface="+mj-lt"/>
              </a:rPr>
              <a:t> </a:t>
            </a:r>
            <a:r>
              <a:rPr lang="en-US" sz="2400" dirty="0" err="1">
                <a:latin typeface="+mj-lt"/>
              </a:rPr>
              <a:t>đơn</a:t>
            </a:r>
            <a:r>
              <a:rPr lang="en-US" sz="2400" dirty="0">
                <a:latin typeface="+mj-lt"/>
              </a:rPr>
              <a:t> </a:t>
            </a:r>
            <a:r>
              <a:rPr lang="en-US" sz="2400" dirty="0" err="1">
                <a:latin typeface="+mj-lt"/>
              </a:rPr>
              <a:t>có</a:t>
            </a:r>
            <a:r>
              <a:rPr lang="en-US" sz="2400" dirty="0">
                <a:latin typeface="+mj-lt"/>
              </a:rPr>
              <a:t> 1 </a:t>
            </a:r>
            <a:r>
              <a:rPr lang="en-US" sz="2400" dirty="0" err="1">
                <a:latin typeface="+mj-lt"/>
              </a:rPr>
              <a:t>số</a:t>
            </a:r>
            <a:r>
              <a:rPr lang="en-US" sz="2400" dirty="0">
                <a:latin typeface="+mj-lt"/>
              </a:rPr>
              <a:t> </a:t>
            </a:r>
            <a:r>
              <a:rPr lang="en-US" sz="2400" dirty="0" err="1">
                <a:latin typeface="+mj-lt"/>
              </a:rPr>
              <a:t>món</a:t>
            </a:r>
            <a:r>
              <a:rPr lang="en-US" sz="2400" dirty="0">
                <a:latin typeface="+mj-lt"/>
              </a:rPr>
              <a:t> </a:t>
            </a:r>
            <a:r>
              <a:rPr lang="en-US" sz="2400" dirty="0" err="1">
                <a:latin typeface="+mj-lt"/>
              </a:rPr>
              <a:t>như</a:t>
            </a:r>
            <a:r>
              <a:rPr lang="en-US" sz="2400" dirty="0">
                <a:latin typeface="+mj-lt"/>
              </a:rPr>
              <a:t> </a:t>
            </a:r>
            <a:r>
              <a:rPr lang="en-US" sz="2400" dirty="0" err="1">
                <a:latin typeface="+mj-lt"/>
              </a:rPr>
              <a:t>canh</a:t>
            </a:r>
            <a:r>
              <a:rPr lang="en-US" sz="2400" dirty="0">
                <a:latin typeface="+mj-lt"/>
              </a:rPr>
              <a:t> </a:t>
            </a:r>
            <a:r>
              <a:rPr lang="en-US" sz="2400" dirty="0" err="1">
                <a:latin typeface="+mj-lt"/>
              </a:rPr>
              <a:t>rau</a:t>
            </a:r>
            <a:r>
              <a:rPr lang="en-US" sz="2400" dirty="0">
                <a:latin typeface="+mj-lt"/>
              </a:rPr>
              <a:t> </a:t>
            </a:r>
            <a:r>
              <a:rPr lang="en-US" sz="2400" dirty="0" err="1">
                <a:latin typeface="+mj-lt"/>
              </a:rPr>
              <a:t>củ</a:t>
            </a:r>
            <a:r>
              <a:rPr lang="en-US" sz="2400" dirty="0">
                <a:latin typeface="+mj-lt"/>
              </a:rPr>
              <a:t> </a:t>
            </a:r>
            <a:r>
              <a:rPr lang="en-US" sz="2400" dirty="0" err="1">
                <a:latin typeface="+mj-lt"/>
              </a:rPr>
              <a:t>thập</a:t>
            </a:r>
            <a:r>
              <a:rPr lang="en-US" sz="2400" dirty="0">
                <a:latin typeface="+mj-lt"/>
              </a:rPr>
              <a:t> </a:t>
            </a:r>
            <a:r>
              <a:rPr lang="en-US" sz="2400" dirty="0" err="1">
                <a:latin typeface="+mj-lt"/>
              </a:rPr>
              <a:t>cẩm</a:t>
            </a:r>
            <a:r>
              <a:rPr lang="en-US" sz="2400" dirty="0">
                <a:latin typeface="+mj-lt"/>
              </a:rPr>
              <a:t>, </a:t>
            </a:r>
            <a:r>
              <a:rPr lang="en-US" sz="2400" dirty="0" err="1">
                <a:latin typeface="+mj-lt"/>
              </a:rPr>
              <a:t>rau</a:t>
            </a:r>
            <a:r>
              <a:rPr lang="en-US" sz="2400" dirty="0">
                <a:latin typeface="+mj-lt"/>
              </a:rPr>
              <a:t> </a:t>
            </a:r>
            <a:r>
              <a:rPr lang="en-US" sz="2400" dirty="0" err="1">
                <a:latin typeface="+mj-lt"/>
              </a:rPr>
              <a:t>xào</a:t>
            </a:r>
            <a:r>
              <a:rPr lang="en-US" sz="2400" dirty="0">
                <a:latin typeface="+mj-lt"/>
              </a:rPr>
              <a:t> </a:t>
            </a:r>
            <a:r>
              <a:rPr lang="en-US" sz="2400" dirty="0" err="1">
                <a:latin typeface="+mj-lt"/>
              </a:rPr>
              <a:t>thập</a:t>
            </a:r>
            <a:r>
              <a:rPr lang="en-US" sz="2400" dirty="0">
                <a:latin typeface="+mj-lt"/>
              </a:rPr>
              <a:t> </a:t>
            </a:r>
            <a:r>
              <a:rPr lang="en-US" sz="2400" dirty="0" err="1">
                <a:latin typeface="+mj-lt"/>
              </a:rPr>
              <a:t>cẩm</a:t>
            </a:r>
            <a:r>
              <a:rPr lang="en-US" sz="2400" dirty="0">
                <a:latin typeface="+mj-lt"/>
              </a:rPr>
              <a:t>, </a:t>
            </a:r>
            <a:r>
              <a:rPr lang="en-US" sz="2400" dirty="0" err="1">
                <a:latin typeface="+mj-lt"/>
              </a:rPr>
              <a:t>canh</a:t>
            </a:r>
            <a:r>
              <a:rPr lang="en-US" sz="2400" dirty="0">
                <a:latin typeface="+mj-lt"/>
              </a:rPr>
              <a:t> </a:t>
            </a:r>
            <a:r>
              <a:rPr lang="en-US" sz="2400" dirty="0" err="1">
                <a:latin typeface="+mj-lt"/>
              </a:rPr>
              <a:t>rau</a:t>
            </a:r>
            <a:r>
              <a:rPr lang="en-US" sz="2400" dirty="0">
                <a:latin typeface="+mj-lt"/>
              </a:rPr>
              <a:t> </a:t>
            </a:r>
            <a:r>
              <a:rPr lang="en-US" sz="2400" dirty="0" err="1">
                <a:latin typeface="+mj-lt"/>
              </a:rPr>
              <a:t>thập</a:t>
            </a:r>
            <a:r>
              <a:rPr lang="en-US" sz="2400" dirty="0">
                <a:latin typeface="+mj-lt"/>
              </a:rPr>
              <a:t> </a:t>
            </a:r>
            <a:r>
              <a:rPr lang="en-US" sz="2400" dirty="0" err="1">
                <a:latin typeface="+mj-lt"/>
              </a:rPr>
              <a:t>cẩm</a:t>
            </a:r>
            <a:r>
              <a:rPr lang="en-US" sz="2400" dirty="0">
                <a:latin typeface="+mj-lt"/>
              </a:rPr>
              <a:t>….)</a:t>
            </a:r>
          </a:p>
          <a:p>
            <a:pPr marL="742950" lvl="1" indent="-285750">
              <a:spcAft>
                <a:spcPts val="600"/>
              </a:spcAft>
              <a:buFont typeface="Wingdings" pitchFamily="2" charset="2"/>
              <a:buChar char="ü"/>
            </a:pPr>
            <a:r>
              <a:rPr lang="vi-VN" sz="2400" dirty="0">
                <a:latin typeface="+mj-lt"/>
              </a:rPr>
              <a:t>Các loại đạm (thịt, cá…): </a:t>
            </a:r>
            <a:r>
              <a:rPr lang="en-US" sz="2400" dirty="0" err="1">
                <a:latin typeface="+mj-lt"/>
              </a:rPr>
              <a:t>từ</a:t>
            </a:r>
            <a:r>
              <a:rPr lang="en-US" sz="2400" dirty="0">
                <a:latin typeface="+mj-lt"/>
              </a:rPr>
              <a:t> </a:t>
            </a:r>
            <a:r>
              <a:rPr lang="vi-VN" sz="2400" dirty="0">
                <a:latin typeface="+mj-lt"/>
              </a:rPr>
              <a:t>2-3 loại</a:t>
            </a:r>
            <a:r>
              <a:rPr lang="en-US" sz="2400" dirty="0">
                <a:latin typeface="+mj-lt"/>
              </a:rPr>
              <a:t> (</a:t>
            </a:r>
            <a:r>
              <a:rPr lang="en-US" sz="2400" dirty="0" err="1">
                <a:latin typeface="+mj-lt"/>
              </a:rPr>
              <a:t>Ví</a:t>
            </a:r>
            <a:r>
              <a:rPr lang="en-US" sz="2400" dirty="0">
                <a:latin typeface="+mj-lt"/>
              </a:rPr>
              <a:t> </a:t>
            </a:r>
            <a:r>
              <a:rPr lang="en-US" sz="2400" dirty="0" err="1">
                <a:latin typeface="+mj-lt"/>
              </a:rPr>
              <a:t>dụ</a:t>
            </a:r>
            <a:r>
              <a:rPr lang="en-US" sz="2400" dirty="0">
                <a:latin typeface="+mj-lt"/>
              </a:rPr>
              <a:t> </a:t>
            </a:r>
            <a:r>
              <a:rPr lang="en-US" sz="2400" dirty="0" err="1">
                <a:latin typeface="+mj-lt"/>
              </a:rPr>
              <a:t>thực</a:t>
            </a:r>
            <a:r>
              <a:rPr lang="en-US" sz="2400" dirty="0">
                <a:latin typeface="+mj-lt"/>
              </a:rPr>
              <a:t> </a:t>
            </a:r>
            <a:r>
              <a:rPr lang="en-US" sz="2400" dirty="0" err="1">
                <a:latin typeface="+mj-lt"/>
              </a:rPr>
              <a:t>đơn</a:t>
            </a:r>
            <a:r>
              <a:rPr lang="en-US" sz="2400" dirty="0">
                <a:latin typeface="+mj-lt"/>
              </a:rPr>
              <a:t> </a:t>
            </a:r>
            <a:r>
              <a:rPr lang="en-US" sz="2400" dirty="0" err="1">
                <a:latin typeface="+mj-lt"/>
              </a:rPr>
              <a:t>có</a:t>
            </a:r>
            <a:r>
              <a:rPr lang="en-US" sz="2400" dirty="0">
                <a:latin typeface="+mj-lt"/>
              </a:rPr>
              <a:t> 1 </a:t>
            </a:r>
            <a:r>
              <a:rPr lang="en-US" sz="2400" dirty="0" err="1">
                <a:latin typeface="+mj-lt"/>
              </a:rPr>
              <a:t>món</a:t>
            </a:r>
            <a:r>
              <a:rPr lang="en-US" sz="2400" dirty="0">
                <a:latin typeface="+mj-lt"/>
              </a:rPr>
              <a:t> </a:t>
            </a:r>
            <a:r>
              <a:rPr lang="en-US" sz="2400" dirty="0" err="1">
                <a:latin typeface="+mj-lt"/>
              </a:rPr>
              <a:t>hải</a:t>
            </a:r>
            <a:r>
              <a:rPr lang="en-US" sz="2400" dirty="0">
                <a:latin typeface="+mj-lt"/>
              </a:rPr>
              <a:t> </a:t>
            </a:r>
            <a:r>
              <a:rPr lang="en-US" sz="2400" dirty="0" err="1">
                <a:latin typeface="+mj-lt"/>
              </a:rPr>
              <a:t>sản</a:t>
            </a:r>
            <a:r>
              <a:rPr lang="en-US" sz="2400" dirty="0">
                <a:latin typeface="+mj-lt"/>
              </a:rPr>
              <a:t> </a:t>
            </a:r>
            <a:r>
              <a:rPr lang="en-US" sz="2400" dirty="0" err="1">
                <a:latin typeface="+mj-lt"/>
              </a:rPr>
              <a:t>như</a:t>
            </a:r>
            <a:r>
              <a:rPr lang="en-US" sz="2400" dirty="0">
                <a:latin typeface="+mj-lt"/>
              </a:rPr>
              <a:t> </a:t>
            </a:r>
            <a:r>
              <a:rPr lang="en-US" sz="2400" dirty="0" err="1">
                <a:latin typeface="+mj-lt"/>
              </a:rPr>
              <a:t>canh</a:t>
            </a:r>
            <a:r>
              <a:rPr lang="en-US" sz="2400" dirty="0">
                <a:latin typeface="+mj-lt"/>
              </a:rPr>
              <a:t> </a:t>
            </a:r>
            <a:r>
              <a:rPr lang="en-US" sz="2400" dirty="0" err="1">
                <a:latin typeface="+mj-lt"/>
              </a:rPr>
              <a:t>nấu</a:t>
            </a:r>
            <a:r>
              <a:rPr lang="en-US" sz="2400" dirty="0">
                <a:latin typeface="+mj-lt"/>
              </a:rPr>
              <a:t> </a:t>
            </a:r>
            <a:r>
              <a:rPr lang="en-US" sz="2400" dirty="0" err="1">
                <a:latin typeface="+mj-lt"/>
              </a:rPr>
              <a:t>tôm</a:t>
            </a:r>
            <a:r>
              <a:rPr lang="en-US" sz="2400" dirty="0">
                <a:latin typeface="+mj-lt"/>
              </a:rPr>
              <a:t> + </a:t>
            </a:r>
            <a:r>
              <a:rPr lang="en-US" sz="2400" dirty="0" err="1">
                <a:latin typeface="+mj-lt"/>
              </a:rPr>
              <a:t>bò</a:t>
            </a:r>
            <a:r>
              <a:rPr lang="en-US" sz="2400" dirty="0">
                <a:latin typeface="+mj-lt"/>
              </a:rPr>
              <a:t> + </a:t>
            </a:r>
            <a:r>
              <a:rPr lang="en-US" sz="2400" dirty="0" err="1">
                <a:latin typeface="+mj-lt"/>
              </a:rPr>
              <a:t>gà</a:t>
            </a:r>
            <a:r>
              <a:rPr lang="en-US" sz="2400" dirty="0">
                <a:latin typeface="+mj-lt"/>
              </a:rPr>
              <a:t>).</a:t>
            </a:r>
          </a:p>
          <a:p>
            <a:pPr marL="285750" indent="-285750">
              <a:spcAft>
                <a:spcPts val="600"/>
              </a:spcAft>
              <a:buFont typeface="Wingdings" pitchFamily="2" charset="2"/>
              <a:buChar char="v"/>
            </a:pPr>
            <a:r>
              <a:rPr lang="vi-VN" sz="2400" dirty="0">
                <a:latin typeface="+mj-lt"/>
              </a:rPr>
              <a:t>Hạn chế sử dụng thực phẩm gói và chế biến sẵn </a:t>
            </a:r>
            <a:r>
              <a:rPr lang="en-US" sz="2400" dirty="0">
                <a:latin typeface="+mj-lt"/>
              </a:rPr>
              <a:t>(VD: </a:t>
            </a:r>
            <a:r>
              <a:rPr lang="vi-VN" sz="2400" dirty="0">
                <a:latin typeface="+mj-lt"/>
              </a:rPr>
              <a:t>xúc xích…</a:t>
            </a:r>
            <a:r>
              <a:rPr lang="en-US" sz="2400" dirty="0">
                <a:latin typeface="+mj-lt"/>
              </a:rPr>
              <a:t>)</a:t>
            </a:r>
          </a:p>
          <a:p>
            <a:pPr marL="285750" indent="-285750">
              <a:spcAft>
                <a:spcPts val="600"/>
              </a:spcAft>
              <a:buFont typeface="Wingdings" pitchFamily="2" charset="2"/>
              <a:buChar char="v"/>
            </a:pPr>
            <a:r>
              <a:rPr lang="en-US" sz="2400" dirty="0" err="1">
                <a:latin typeface="+mj-lt"/>
              </a:rPr>
              <a:t>Sử</a:t>
            </a:r>
            <a:r>
              <a:rPr lang="en-US" sz="2400" dirty="0">
                <a:latin typeface="+mj-lt"/>
              </a:rPr>
              <a:t> </a:t>
            </a:r>
            <a:r>
              <a:rPr lang="en-US" sz="2400" dirty="0" err="1">
                <a:latin typeface="+mj-lt"/>
              </a:rPr>
              <a:t>dụng</a:t>
            </a:r>
            <a:r>
              <a:rPr lang="en-US" sz="2400" dirty="0">
                <a:latin typeface="+mj-lt"/>
              </a:rPr>
              <a:t> </a:t>
            </a:r>
            <a:r>
              <a:rPr lang="en-US" sz="2400" dirty="0" err="1">
                <a:latin typeface="+mj-lt"/>
              </a:rPr>
              <a:t>lượng</a:t>
            </a:r>
            <a:r>
              <a:rPr lang="en-US" sz="2400" dirty="0">
                <a:latin typeface="+mj-lt"/>
              </a:rPr>
              <a:t> </a:t>
            </a:r>
            <a:r>
              <a:rPr lang="en-US" sz="2400" dirty="0" err="1">
                <a:latin typeface="+mj-lt"/>
              </a:rPr>
              <a:t>muối</a:t>
            </a:r>
            <a:r>
              <a:rPr lang="en-US" sz="2400" dirty="0">
                <a:latin typeface="+mj-lt"/>
              </a:rPr>
              <a:t> </a:t>
            </a:r>
            <a:r>
              <a:rPr lang="en-US" sz="2400" dirty="0" err="1">
                <a:latin typeface="+mj-lt"/>
              </a:rPr>
              <a:t>vừa</a:t>
            </a:r>
            <a:r>
              <a:rPr lang="en-US" sz="2400" dirty="0">
                <a:latin typeface="+mj-lt"/>
              </a:rPr>
              <a:t> </a:t>
            </a:r>
            <a:r>
              <a:rPr lang="en-US" sz="2400" dirty="0" err="1">
                <a:latin typeface="+mj-lt"/>
              </a:rPr>
              <a:t>phải</a:t>
            </a:r>
            <a:r>
              <a:rPr lang="en-US" sz="2400" dirty="0">
                <a:latin typeface="+mj-lt"/>
              </a:rPr>
              <a:t>, </a:t>
            </a:r>
            <a:r>
              <a:rPr lang="en-US" sz="2400" dirty="0" err="1">
                <a:latin typeface="+mj-lt"/>
              </a:rPr>
              <a:t>không</a:t>
            </a:r>
            <a:r>
              <a:rPr lang="en-US" sz="2400" dirty="0">
                <a:latin typeface="+mj-lt"/>
              </a:rPr>
              <a:t> </a:t>
            </a:r>
            <a:r>
              <a:rPr lang="en-US" sz="2400" dirty="0" err="1">
                <a:latin typeface="+mj-lt"/>
              </a:rPr>
              <a:t>mặn</a:t>
            </a:r>
            <a:r>
              <a:rPr lang="en-US" sz="2400" dirty="0">
                <a:latin typeface="+mj-lt"/>
              </a:rPr>
              <a:t>.</a:t>
            </a:r>
          </a:p>
          <a:p>
            <a:pPr marL="285750" indent="-285750">
              <a:spcAft>
                <a:spcPts val="600"/>
              </a:spcAft>
              <a:buFont typeface="Wingdings" pitchFamily="2" charset="2"/>
              <a:buChar char="v"/>
            </a:pPr>
            <a:r>
              <a:rPr lang="en-US" sz="2400" dirty="0" err="1">
                <a:latin typeface="+mj-lt"/>
              </a:rPr>
              <a:t>Sử</a:t>
            </a:r>
            <a:r>
              <a:rPr lang="en-US" sz="2400" dirty="0">
                <a:latin typeface="+mj-lt"/>
              </a:rPr>
              <a:t> </a:t>
            </a:r>
            <a:r>
              <a:rPr lang="en-US" sz="2400" dirty="0" err="1">
                <a:latin typeface="+mj-lt"/>
              </a:rPr>
              <a:t>dụng</a:t>
            </a:r>
            <a:r>
              <a:rPr lang="en-US" sz="2400" dirty="0">
                <a:latin typeface="+mj-lt"/>
              </a:rPr>
              <a:t> </a:t>
            </a:r>
            <a:r>
              <a:rPr lang="en-US" sz="2400" dirty="0" err="1">
                <a:latin typeface="+mj-lt"/>
              </a:rPr>
              <a:t>sữa</a:t>
            </a:r>
            <a:r>
              <a:rPr lang="en-US" sz="2400" dirty="0">
                <a:latin typeface="+mj-lt"/>
              </a:rPr>
              <a:t> </a:t>
            </a:r>
            <a:r>
              <a:rPr lang="en-US" sz="2400" dirty="0" err="1">
                <a:latin typeface="+mj-lt"/>
              </a:rPr>
              <a:t>cải</a:t>
            </a:r>
            <a:r>
              <a:rPr lang="en-US" sz="2400" dirty="0">
                <a:latin typeface="+mj-lt"/>
              </a:rPr>
              <a:t> </a:t>
            </a:r>
            <a:r>
              <a:rPr lang="en-US" sz="2400" dirty="0" err="1">
                <a:latin typeface="+mj-lt"/>
              </a:rPr>
              <a:t>thiện</a:t>
            </a:r>
            <a:r>
              <a:rPr lang="en-US" sz="2400" dirty="0">
                <a:latin typeface="+mj-lt"/>
              </a:rPr>
              <a:t> </a:t>
            </a:r>
            <a:r>
              <a:rPr lang="en-US" sz="2400" dirty="0" err="1">
                <a:latin typeface="+mj-lt"/>
              </a:rPr>
              <a:t>khẩu</a:t>
            </a:r>
            <a:r>
              <a:rPr lang="en-US" sz="2400" dirty="0">
                <a:latin typeface="+mj-lt"/>
              </a:rPr>
              <a:t> </a:t>
            </a:r>
            <a:r>
              <a:rPr lang="en-US" sz="2400" dirty="0" err="1">
                <a:latin typeface="+mj-lt"/>
              </a:rPr>
              <a:t>phẩn</a:t>
            </a:r>
            <a:r>
              <a:rPr lang="en-US" sz="2400" dirty="0">
                <a:latin typeface="+mj-lt"/>
              </a:rPr>
              <a:t> </a:t>
            </a:r>
            <a:r>
              <a:rPr lang="en-US" sz="2400" dirty="0" err="1">
                <a:latin typeface="+mj-lt"/>
              </a:rPr>
              <a:t>Cacli</a:t>
            </a:r>
            <a:endParaRPr lang="en-US" sz="2400" dirty="0">
              <a:latin typeface="+mj-lt"/>
            </a:endParaRPr>
          </a:p>
          <a:p>
            <a:endParaRPr lang="en-US" dirty="0"/>
          </a:p>
          <a:p>
            <a:endParaRPr lang="en-US" dirty="0"/>
          </a:p>
        </p:txBody>
      </p:sp>
    </p:spTree>
    <p:extLst>
      <p:ext uri="{BB962C8B-B14F-4D97-AF65-F5344CB8AC3E}">
        <p14:creationId xmlns:p14="http://schemas.microsoft.com/office/powerpoint/2010/main" xmlns="" val="1202314058"/>
      </p:ext>
    </p:extLst>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991600" cy="553998"/>
          </a:xfrm>
          <a:prstGeom prst="rect">
            <a:avLst/>
          </a:prstGeom>
          <a:noFill/>
        </p:spPr>
        <p:txBody>
          <a:bodyPr wrap="square" rtlCol="0">
            <a:spAutoFit/>
          </a:bodyPr>
          <a:lstStyle/>
          <a:p>
            <a:r>
              <a:rPr lang="en-US" sz="3000" b="1" dirty="0">
                <a:solidFill>
                  <a:srgbClr val="C00000"/>
                </a:solidFill>
                <a:latin typeface="+mj-lt"/>
              </a:rPr>
              <a:t>NGUYÊN TẮC BỮA ĂN BỔ SUNG</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0600" y="915941"/>
            <a:ext cx="3810000" cy="3059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0600" y="1023708"/>
            <a:ext cx="3657600" cy="29285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90600" y="3937794"/>
            <a:ext cx="3810000" cy="3041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755807" y="3937794"/>
            <a:ext cx="3702393" cy="2966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Straight Connector 9"/>
          <p:cNvCxnSpPr/>
          <p:nvPr/>
        </p:nvCxnSpPr>
        <p:spPr>
          <a:xfrm>
            <a:off x="464024" y="990600"/>
            <a:ext cx="7994176" cy="0"/>
          </a:xfrm>
          <a:prstGeom prst="line">
            <a:avLst/>
          </a:prstGeom>
          <a:ln w="31750" cmpd="sng">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315628508"/>
      </p:ext>
    </p:extLst>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8962" name="Picture 2" descr="C:\Users\Bui Nhung\Downloads\Thap tre em 3-5 (1).jpg"/>
          <p:cNvPicPr>
            <a:picLocks noGrp="1" noChangeAspect="1" noChangeArrowheads="1"/>
          </p:cNvPicPr>
          <p:nvPr>
            <p:ph idx="1"/>
          </p:nvPr>
        </p:nvPicPr>
        <p:blipFill>
          <a:blip r:embed="rId2" cstate="print"/>
          <a:srcRect/>
          <a:stretch>
            <a:fillRect/>
          </a:stretch>
        </p:blipFill>
        <p:spPr bwMode="auto">
          <a:xfrm>
            <a:off x="421454" y="121314"/>
            <a:ext cx="8404312" cy="6279486"/>
          </a:xfrm>
          <a:prstGeom prst="rect">
            <a:avLst/>
          </a:prstGeom>
          <a:noFill/>
        </p:spPr>
      </p:pic>
    </p:spTree>
    <p:extLst>
      <p:ext uri="{BB962C8B-B14F-4D97-AF65-F5344CB8AC3E}">
        <p14:creationId xmlns:p14="http://schemas.microsoft.com/office/powerpoint/2010/main" xmlns="" val="3722562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nvPr>
        </p:nvSpPr>
        <p:spPr>
          <a:xfrm>
            <a:off x="533400" y="457200"/>
            <a:ext cx="7696200" cy="1981200"/>
          </a:xfrm>
        </p:spPr>
        <p:txBody>
          <a:bodyPr>
            <a:normAutofit fontScale="92500" lnSpcReduction="10000"/>
          </a:bodyPr>
          <a:lstStyle/>
          <a:p>
            <a:r>
              <a:rPr lang="vi-VN" altLang="ja-JP" sz="2800" dirty="0" err="1">
                <a:latin typeface="Times New Roman" panose="02020603050405020304" pitchFamily="18" charset="0"/>
                <a:cs typeface="Times New Roman" panose="02020603050405020304" pitchFamily="18" charset="0"/>
              </a:rPr>
              <a:t>Trẻ</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cần</a:t>
            </a:r>
            <a:r>
              <a:rPr lang="vi-VN" altLang="ja-JP" sz="2800" dirty="0">
                <a:latin typeface="Times New Roman" panose="02020603050405020304" pitchFamily="18" charset="0"/>
                <a:cs typeface="Times New Roman" panose="02020603050405020304" pitchFamily="18" charset="0"/>
              </a:rPr>
              <a:t> ăn trung </a:t>
            </a:r>
            <a:r>
              <a:rPr lang="vi-VN" altLang="ja-JP" sz="2800" dirty="0" err="1">
                <a:latin typeface="Times New Roman" panose="02020603050405020304" pitchFamily="18" charset="0"/>
                <a:cs typeface="Times New Roman" panose="02020603050405020304" pitchFamily="18" charset="0"/>
              </a:rPr>
              <a:t>bình</a:t>
            </a:r>
            <a:r>
              <a:rPr lang="vi-VN" altLang="ja-JP" sz="2800" dirty="0">
                <a:latin typeface="Times New Roman" panose="02020603050405020304" pitchFamily="18" charset="0"/>
                <a:cs typeface="Times New Roman" panose="02020603050405020304" pitchFamily="18" charset="0"/>
              </a:rPr>
              <a:t> </a:t>
            </a:r>
            <a:r>
              <a:rPr lang="en-US" altLang="ja-JP" sz="2800" dirty="0">
                <a:latin typeface="Times New Roman" panose="02020603050405020304" pitchFamily="18" charset="0"/>
                <a:cs typeface="Times New Roman" panose="02020603050405020304" pitchFamily="18" charset="0"/>
              </a:rPr>
              <a:t>5-6</a:t>
            </a:r>
            <a:r>
              <a:rPr lang="vi-VN" altLang="ja-JP" sz="2800" dirty="0">
                <a:latin typeface="Times New Roman" panose="02020603050405020304" pitchFamily="18" charset="0"/>
                <a:cs typeface="Times New Roman" panose="02020603050405020304" pitchFamily="18" charset="0"/>
              </a:rPr>
              <a:t> đơn </a:t>
            </a:r>
            <a:r>
              <a:rPr lang="vi-VN" altLang="ja-JP" sz="2800" dirty="0" err="1">
                <a:latin typeface="Times New Roman" panose="02020603050405020304" pitchFamily="18" charset="0"/>
                <a:cs typeface="Times New Roman" panose="02020603050405020304" pitchFamily="18" charset="0"/>
              </a:rPr>
              <a:t>vị</a:t>
            </a:r>
            <a:r>
              <a:rPr lang="vi-VN" altLang="ja-JP" sz="2800" dirty="0">
                <a:latin typeface="Times New Roman" panose="02020603050405020304" pitchFamily="18" charset="0"/>
                <a:cs typeface="Times New Roman" panose="02020603050405020304" pitchFamily="18" charset="0"/>
              </a:rPr>
              <a:t> ăn </a:t>
            </a:r>
            <a:r>
              <a:rPr lang="vi-VN" altLang="ja-JP" sz="2800" dirty="0" err="1">
                <a:latin typeface="Times New Roman" panose="02020603050405020304" pitchFamily="18" charset="0"/>
                <a:cs typeface="Times New Roman" panose="02020603050405020304" pitchFamily="18" charset="0"/>
              </a:rPr>
              <a:t>ngũ</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cốc</a:t>
            </a:r>
            <a:r>
              <a:rPr lang="vi-VN" altLang="ja-JP" sz="2800" dirty="0">
                <a:latin typeface="Times New Roman" panose="02020603050405020304" pitchFamily="18" charset="0"/>
                <a:cs typeface="Times New Roman" panose="02020603050405020304" pitchFamily="18" charset="0"/>
              </a:rPr>
              <a:t>, khoai </a:t>
            </a:r>
            <a:r>
              <a:rPr lang="vi-VN" altLang="ja-JP" sz="2800" dirty="0" err="1">
                <a:latin typeface="Times New Roman" panose="02020603050405020304" pitchFamily="18" charset="0"/>
                <a:cs typeface="Times New Roman" panose="02020603050405020304" pitchFamily="18" charset="0"/>
              </a:rPr>
              <a:t>củ</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và</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sản</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phẩm</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chế</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biến</a:t>
            </a:r>
            <a:r>
              <a:rPr lang="vi-VN" altLang="ja-JP" sz="2800" dirty="0">
                <a:latin typeface="Times New Roman" panose="02020603050405020304" pitchFamily="18" charset="0"/>
                <a:cs typeface="Times New Roman" panose="02020603050405020304" pitchFamily="18" charset="0"/>
              </a:rPr>
              <a:t> trong </a:t>
            </a:r>
            <a:r>
              <a:rPr lang="vi-VN" altLang="ja-JP" sz="2800" dirty="0" err="1">
                <a:latin typeface="Times New Roman" panose="02020603050405020304" pitchFamily="18" charset="0"/>
                <a:cs typeface="Times New Roman" panose="02020603050405020304" pitchFamily="18" charset="0"/>
              </a:rPr>
              <a:t>một</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ngày</a:t>
            </a:r>
            <a:r>
              <a:rPr lang="vi-VN" altLang="ja-JP" sz="2800" dirty="0">
                <a:latin typeface="Times New Roman" panose="02020603050405020304" pitchFamily="18" charset="0"/>
                <a:cs typeface="Times New Roman" panose="02020603050405020304" pitchFamily="18" charset="0"/>
              </a:rPr>
              <a:t>. Trong </a:t>
            </a:r>
            <a:r>
              <a:rPr lang="vi-VN" altLang="ja-JP" sz="2800" dirty="0" err="1">
                <a:latin typeface="Times New Roman" panose="02020603050405020304" pitchFamily="18" charset="0"/>
                <a:cs typeface="Times New Roman" panose="02020603050405020304" pitchFamily="18" charset="0"/>
              </a:rPr>
              <a:t>mỗi</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bữa</a:t>
            </a:r>
            <a:r>
              <a:rPr lang="vi-VN" altLang="ja-JP" sz="2800" dirty="0">
                <a:latin typeface="Times New Roman" panose="02020603050405020304" pitchFamily="18" charset="0"/>
                <a:cs typeface="Times New Roman" panose="02020603050405020304" pitchFamily="18" charset="0"/>
              </a:rPr>
              <a:t> ăn nên </a:t>
            </a:r>
            <a:r>
              <a:rPr lang="vi-VN" altLang="ja-JP" sz="2800" dirty="0" err="1">
                <a:latin typeface="Times New Roman" panose="02020603050405020304" pitchFamily="18" charset="0"/>
                <a:cs typeface="Times New Roman" panose="02020603050405020304" pitchFamily="18" charset="0"/>
              </a:rPr>
              <a:t>có</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sự</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phối</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hợp</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giữa</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ngũ</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cốc</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và</a:t>
            </a:r>
            <a:r>
              <a:rPr lang="vi-VN" altLang="ja-JP" sz="2800" dirty="0">
                <a:latin typeface="Times New Roman" panose="02020603050405020304" pitchFamily="18" charset="0"/>
                <a:cs typeface="Times New Roman" panose="02020603050405020304" pitchFamily="18" charset="0"/>
              </a:rPr>
              <a:t> khoai </a:t>
            </a:r>
            <a:r>
              <a:rPr lang="vi-VN" altLang="ja-JP" sz="2800" dirty="0" err="1">
                <a:latin typeface="Times New Roman" panose="02020603050405020304" pitchFamily="18" charset="0"/>
                <a:cs typeface="Times New Roman" panose="02020603050405020304" pitchFamily="18" charset="0"/>
              </a:rPr>
              <a:t>củ</a:t>
            </a:r>
            <a:r>
              <a:rPr lang="vi-VN" altLang="ja-JP" sz="2800" dirty="0">
                <a:latin typeface="Times New Roman" panose="02020603050405020304" pitchFamily="18" charset="0"/>
                <a:cs typeface="Times New Roman" panose="02020603050405020304" pitchFamily="18" charset="0"/>
              </a:rPr>
              <a:t>. </a:t>
            </a:r>
          </a:p>
          <a:p>
            <a:pPr eaLnBrk="1" hangingPunct="1"/>
            <a:r>
              <a:rPr lang="en-US" sz="2800" dirty="0" err="1"/>
              <a:t>Một</a:t>
            </a:r>
            <a:r>
              <a:rPr lang="en-US" sz="2800" dirty="0"/>
              <a:t> </a:t>
            </a:r>
            <a:r>
              <a:rPr lang="en-US" sz="2800" dirty="0" err="1"/>
              <a:t>đơn</a:t>
            </a:r>
            <a:r>
              <a:rPr lang="en-US" sz="2800" dirty="0"/>
              <a:t> </a:t>
            </a:r>
            <a:r>
              <a:rPr lang="en-US" sz="2800" dirty="0" err="1"/>
              <a:t>vị</a:t>
            </a:r>
            <a:r>
              <a:rPr lang="en-US" sz="2800" dirty="0"/>
              <a:t> </a:t>
            </a:r>
            <a:r>
              <a:rPr lang="en-US" sz="2800" dirty="0" err="1"/>
              <a:t>ngũ</a:t>
            </a:r>
            <a:r>
              <a:rPr lang="en-US" sz="2800" dirty="0"/>
              <a:t> </a:t>
            </a:r>
            <a:r>
              <a:rPr lang="en-US" sz="2800" dirty="0" err="1"/>
              <a:t>cốc</a:t>
            </a:r>
            <a:r>
              <a:rPr lang="en-US" sz="2800" dirty="0"/>
              <a:t> </a:t>
            </a:r>
            <a:r>
              <a:rPr lang="en-US" sz="2800" dirty="0" err="1"/>
              <a:t>cung</a:t>
            </a:r>
            <a:r>
              <a:rPr lang="en-US" sz="2800" dirty="0"/>
              <a:t> </a:t>
            </a:r>
            <a:r>
              <a:rPr lang="en-US" sz="2800" dirty="0" err="1"/>
              <a:t>cấp</a:t>
            </a:r>
            <a:r>
              <a:rPr lang="en-US" sz="2800" dirty="0"/>
              <a:t> 20 g </a:t>
            </a:r>
            <a:r>
              <a:rPr lang="en-US" sz="2800" dirty="0" err="1"/>
              <a:t>glucid</a:t>
            </a:r>
            <a:r>
              <a:rPr lang="en-US" sz="2800" dirty="0"/>
              <a:t> </a:t>
            </a:r>
            <a:r>
              <a:rPr lang="en-US" sz="2800" dirty="0" err="1"/>
              <a:t>và</a:t>
            </a:r>
            <a:r>
              <a:rPr lang="en-US" sz="2800" dirty="0"/>
              <a:t> </a:t>
            </a:r>
            <a:r>
              <a:rPr lang="en-US" sz="2800" dirty="0" err="1"/>
              <a:t>tương</a:t>
            </a:r>
            <a:r>
              <a:rPr lang="en-US" sz="2800" dirty="0"/>
              <a:t> </a:t>
            </a:r>
            <a:r>
              <a:rPr lang="en-US" sz="2800" dirty="0" err="1"/>
              <a:t>đương</a:t>
            </a:r>
            <a:r>
              <a:rPr lang="en-US" sz="2800" dirty="0"/>
              <a:t> </a:t>
            </a:r>
            <a:r>
              <a:rPr lang="en-US" sz="2800" dirty="0" err="1"/>
              <a:t>với</a:t>
            </a:r>
            <a:r>
              <a:rPr lang="en-US" sz="2800" dirty="0"/>
              <a:t>:</a:t>
            </a:r>
          </a:p>
          <a:p>
            <a:pPr eaLnBrk="1" hangingPunct="1"/>
            <a:endParaRPr lang="en-US" sz="2800" dirty="0"/>
          </a:p>
          <a:p>
            <a:pPr eaLnBrk="1" hangingPunct="1"/>
            <a:endParaRPr lang="en-US" sz="2800" dirty="0"/>
          </a:p>
          <a:p>
            <a:pPr eaLnBrk="1" hangingPunct="1"/>
            <a:endParaRPr lang="en-US" sz="2800" dirty="0"/>
          </a:p>
        </p:txBody>
      </p:sp>
      <p:pic>
        <p:nvPicPr>
          <p:cNvPr id="19459" name="Picture 4" descr="Ngu coc"/>
          <p:cNvPicPr>
            <a:picLocks noChangeAspect="1" noChangeArrowheads="1"/>
          </p:cNvPicPr>
          <p:nvPr/>
        </p:nvPicPr>
        <p:blipFill>
          <a:blip r:embed="rId2"/>
          <a:srcRect/>
          <a:stretch>
            <a:fillRect/>
          </a:stretch>
        </p:blipFill>
        <p:spPr bwMode="auto">
          <a:xfrm>
            <a:off x="457200" y="2667000"/>
            <a:ext cx="8229600" cy="3048000"/>
          </a:xfrm>
          <a:prstGeom prst="rect">
            <a:avLst/>
          </a:prstGeom>
          <a:noFill/>
          <a:ln w="9525">
            <a:noFill/>
            <a:miter lim="800000"/>
            <a:headEnd/>
            <a:tailEnd/>
          </a:ln>
        </p:spPr>
      </p:pic>
    </p:spTree>
    <p:extLst>
      <p:ext uri="{BB962C8B-B14F-4D97-AF65-F5344CB8AC3E}">
        <p14:creationId xmlns:p14="http://schemas.microsoft.com/office/powerpoint/2010/main" xmlns="" val="1519777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9D77A087-FE76-4311-A76A-91E3EA99B775}"/>
              </a:ext>
            </a:extLst>
          </p:cNvPr>
          <p:cNvSpPr>
            <a:spLocks noGrp="1"/>
          </p:cNvSpPr>
          <p:nvPr>
            <p:ph type="title"/>
          </p:nvPr>
        </p:nvSpPr>
        <p:spPr/>
        <p:txBody>
          <a:bodyPr/>
          <a:lstStyle/>
          <a:p>
            <a:r>
              <a:rPr lang="en-US" altLang="en-US" sz="3200">
                <a:solidFill>
                  <a:srgbClr val="FF0000"/>
                </a:solidFill>
                <a:latin typeface="Times New Roman" panose="02020603050405020304" pitchFamily="18" charset="0"/>
                <a:cs typeface="Times New Roman" panose="02020603050405020304" pitchFamily="18" charset="0"/>
              </a:rPr>
              <a:t>ĐƠN VỊ ĂN NGŨ CỐC, KHOAI CỦ VÀ SẢN PHẨM CHẾ BIẾN</a:t>
            </a:r>
            <a:endParaRPr lang="en-US" altLang="en-US" sz="3200">
              <a:solidFill>
                <a:srgbClr val="FF0000"/>
              </a:solidFill>
            </a:endParaRPr>
          </a:p>
        </p:txBody>
      </p:sp>
      <p:sp>
        <p:nvSpPr>
          <p:cNvPr id="3" name="Content Placeholder 2">
            <a:extLst>
              <a:ext uri="{FF2B5EF4-FFF2-40B4-BE49-F238E27FC236}">
                <a16:creationId xmlns:a16="http://schemas.microsoft.com/office/drawing/2014/main" xmlns="" id="{F8B47AEC-965D-4145-9D68-1923606C0C28}"/>
              </a:ext>
            </a:extLst>
          </p:cNvPr>
          <p:cNvSpPr>
            <a:spLocks noGrp="1"/>
          </p:cNvSpPr>
          <p:nvPr>
            <p:ph idx="1"/>
          </p:nvPr>
        </p:nvSpPr>
        <p:spPr>
          <a:xfrm>
            <a:off x="508000" y="1600200"/>
            <a:ext cx="8636000" cy="4876800"/>
          </a:xfrm>
        </p:spPr>
        <p:txBody>
          <a:bodyPr>
            <a:normAutofit fontScale="85000" lnSpcReduction="20000"/>
          </a:bodyPr>
          <a:lstStyle/>
          <a:p>
            <a:pPr marL="0" indent="0" algn="just">
              <a:buFont typeface="Arial" charset="0"/>
              <a:buNone/>
              <a:defRPr/>
            </a:pPr>
            <a:r>
              <a:rPr lang="vi-VN" dirty="0">
                <a:latin typeface="Times New Roman" panose="02020603050405020304" pitchFamily="18" charset="0"/>
                <a:cs typeface="Times New Roman" panose="02020603050405020304" pitchFamily="18" charset="0"/>
              </a:rPr>
              <a:t>Một đơn vị ăn ngũ cốc, khoai củ và sản phẩm chế biến cung cấp </a:t>
            </a:r>
            <a:r>
              <a:rPr lang="vi-VN" dirty="0">
                <a:solidFill>
                  <a:srgbClr val="FF0000"/>
                </a:solidFill>
                <a:latin typeface="Times New Roman" panose="02020603050405020304" pitchFamily="18" charset="0"/>
                <a:cs typeface="Times New Roman" panose="02020603050405020304" pitchFamily="18" charset="0"/>
              </a:rPr>
              <a:t>20g glucid</a:t>
            </a:r>
            <a:r>
              <a:rPr lang="vi-VN" dirty="0">
                <a:latin typeface="Times New Roman" panose="02020603050405020304" pitchFamily="18" charset="0"/>
                <a:cs typeface="Times New Roman" panose="02020603050405020304" pitchFamily="18" charset="0"/>
              </a:rPr>
              <a:t> tương đương với:</a:t>
            </a:r>
          </a:p>
          <a:p>
            <a:pPr algn="just">
              <a:buFont typeface="Arial" charset="0"/>
              <a:buChar char="•"/>
              <a:defRPr/>
            </a:pP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1/2 lưng bát cơm có trọng lượng bằng 55g (tương đương 26g gạo).</a:t>
            </a:r>
          </a:p>
          <a:p>
            <a:pPr algn="just">
              <a:buFont typeface="Arial" charset="0"/>
              <a:buChar char="•"/>
              <a:defRPr/>
            </a:pPr>
            <a:r>
              <a:rPr lang="vi-VN" dirty="0">
                <a:latin typeface="Times New Roman" panose="02020603050405020304" pitchFamily="18" charset="0"/>
                <a:cs typeface="Times New Roman" panose="02020603050405020304" pitchFamily="18" charset="0"/>
              </a:rPr>
              <a:t> 1/2 bát con bánh phở có trọng lượng bằng 60g.</a:t>
            </a:r>
          </a:p>
          <a:p>
            <a:pPr algn="just">
              <a:buFont typeface="Arial" charset="0"/>
              <a:buChar char="•"/>
              <a:defRPr/>
            </a:pPr>
            <a:r>
              <a:rPr lang="vi-VN" dirty="0">
                <a:latin typeface="Times New Roman" panose="02020603050405020304" pitchFamily="18" charset="0"/>
                <a:cs typeface="Times New Roman" panose="02020603050405020304" pitchFamily="18" charset="0"/>
              </a:rPr>
              <a:t> 1/2 bát con bún có trọng lượng bằng 80g.</a:t>
            </a:r>
          </a:p>
          <a:p>
            <a:pPr algn="just">
              <a:buFont typeface="Arial" charset="0"/>
              <a:buChar char="•"/>
              <a:defRPr/>
            </a:pPr>
            <a:r>
              <a:rPr lang="vi-VN" dirty="0">
                <a:latin typeface="Times New Roman" panose="02020603050405020304" pitchFamily="18" charset="0"/>
                <a:cs typeface="Times New Roman" panose="02020603050405020304" pitchFamily="18" charset="0"/>
              </a:rPr>
              <a:t> 1/2 bát con miến đã nấu chín có trọng lượng bằng 71g.</a:t>
            </a:r>
          </a:p>
          <a:p>
            <a:pPr algn="just">
              <a:buFont typeface="Arial" charset="0"/>
              <a:buChar char="•"/>
              <a:defRPr/>
            </a:pPr>
            <a:r>
              <a:rPr lang="vi-VN" dirty="0">
                <a:latin typeface="Times New Roman" panose="02020603050405020304" pitchFamily="18" charset="0"/>
                <a:cs typeface="Times New Roman" panose="02020603050405020304" pitchFamily="18" charset="0"/>
              </a:rPr>
              <a:t> 1/2 cái bánh mỳ có trọng lượng bằng 38g.</a:t>
            </a:r>
          </a:p>
          <a:p>
            <a:pPr algn="just">
              <a:buFont typeface="Arial" charset="0"/>
              <a:buChar char="•"/>
              <a:defRPr/>
            </a:pPr>
            <a:r>
              <a:rPr lang="vi-VN" dirty="0">
                <a:latin typeface="Times New Roman" panose="02020603050405020304" pitchFamily="18" charset="0"/>
                <a:cs typeface="Times New Roman" panose="02020603050405020304" pitchFamily="18" charset="0"/>
              </a:rPr>
              <a:t>  1 bắp ngô nếp luộc cỡ nhỏ có trọng lượng bằng 122g.</a:t>
            </a:r>
            <a:endParaRPr lang="en-US" dirty="0">
              <a:latin typeface="Times New Roman" panose="02020603050405020304" pitchFamily="18" charset="0"/>
              <a:cs typeface="Times New Roman" panose="02020603050405020304" pitchFamily="18" charset="0"/>
            </a:endParaRPr>
          </a:p>
          <a:p>
            <a:pPr algn="just">
              <a:buFont typeface="Arial" charset="0"/>
              <a:buChar char="•"/>
              <a:defRPr/>
            </a:pPr>
            <a:r>
              <a:rPr lang="vi-VN" dirty="0">
                <a:latin typeface="Times New Roman" panose="02020603050405020304" pitchFamily="18" charset="0"/>
                <a:cs typeface="Times New Roman" panose="02020603050405020304" pitchFamily="18" charset="0"/>
              </a:rPr>
              <a:t> 1 củ khoai sọ cỡ trung bình có trọng lượng bằng 90g.</a:t>
            </a:r>
          </a:p>
          <a:p>
            <a:pPr algn="just">
              <a:buFont typeface="Arial" charset="0"/>
              <a:buChar char="•"/>
              <a:defRPr/>
            </a:pPr>
            <a:r>
              <a:rPr lang="vi-VN" dirty="0">
                <a:latin typeface="Times New Roman" panose="02020603050405020304" pitchFamily="18" charset="0"/>
                <a:cs typeface="Times New Roman" panose="02020603050405020304" pitchFamily="18" charset="0"/>
              </a:rPr>
              <a:t> 1 củ khoai lang cỡ nhỏ có trọng lượng bằng 84g.</a:t>
            </a:r>
          </a:p>
          <a:p>
            <a:pPr algn="just">
              <a:buFont typeface="Arial" charset="0"/>
              <a:buChar char="•"/>
              <a:defRPr/>
            </a:pPr>
            <a:r>
              <a:rPr lang="vi-VN" dirty="0">
                <a:latin typeface="Times New Roman" panose="02020603050405020304" pitchFamily="18" charset="0"/>
                <a:cs typeface="Times New Roman" panose="02020603050405020304" pitchFamily="18" charset="0"/>
              </a:rPr>
              <a:t> 1 củ khoai tây cỡ nhỏ có trọng lượng bằng 100g.</a:t>
            </a: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Placeholder 6"/>
          <p:cNvSpPr>
            <a:spLocks noGrp="1"/>
          </p:cNvSpPr>
          <p:nvPr>
            <p:ph type="body" sz="quarter" idx="13"/>
          </p:nvPr>
        </p:nvSpPr>
        <p:spPr>
          <a:xfrm>
            <a:off x="304800" y="228600"/>
            <a:ext cx="8153400" cy="2590800"/>
          </a:xfrm>
        </p:spPr>
        <p:txBody>
          <a:bodyPr>
            <a:normAutofit/>
          </a:bodyPr>
          <a:lstStyle/>
          <a:p>
            <a:pPr eaLnBrk="1" hangingPunct="1"/>
            <a:r>
              <a:rPr lang="en-US" sz="2800" dirty="0" err="1"/>
              <a:t>Thịt</a:t>
            </a:r>
            <a:r>
              <a:rPr lang="en-US" sz="2800" dirty="0"/>
              <a:t>/ </a:t>
            </a:r>
            <a:r>
              <a:rPr lang="en-US" sz="2800" dirty="0" err="1"/>
              <a:t>thủy</a:t>
            </a:r>
            <a:r>
              <a:rPr lang="en-US" sz="2800" dirty="0"/>
              <a:t> </a:t>
            </a:r>
            <a:r>
              <a:rPr lang="en-US" sz="2800" dirty="0" err="1"/>
              <a:t>sản</a:t>
            </a:r>
            <a:r>
              <a:rPr lang="en-US" sz="2800" dirty="0"/>
              <a:t>/ </a:t>
            </a:r>
            <a:r>
              <a:rPr lang="en-US" sz="2800" dirty="0" err="1"/>
              <a:t>trứng</a:t>
            </a:r>
            <a:r>
              <a:rPr lang="en-US" sz="2800" dirty="0"/>
              <a:t>/ </a:t>
            </a:r>
            <a:r>
              <a:rPr lang="en-US" sz="2800" dirty="0" err="1"/>
              <a:t>đậu</a:t>
            </a:r>
            <a:r>
              <a:rPr lang="en-US" sz="2800" dirty="0"/>
              <a:t> </a:t>
            </a:r>
            <a:r>
              <a:rPr lang="en-US" sz="2800" dirty="0" err="1"/>
              <a:t>đỗ</a:t>
            </a:r>
            <a:r>
              <a:rPr lang="en-US" sz="2800" dirty="0"/>
              <a:t>:  </a:t>
            </a:r>
            <a:r>
              <a:rPr lang="en-US" sz="2800" dirty="0" err="1"/>
              <a:t>Nên</a:t>
            </a:r>
            <a:r>
              <a:rPr lang="en-US" sz="2800" dirty="0"/>
              <a:t> </a:t>
            </a:r>
            <a:r>
              <a:rPr lang="en-US" sz="2800" dirty="0" err="1"/>
              <a:t>sử</a:t>
            </a:r>
            <a:r>
              <a:rPr lang="en-US" sz="2800" dirty="0"/>
              <a:t> 3,5 </a:t>
            </a:r>
            <a:r>
              <a:rPr lang="en-US" sz="2800" dirty="0" err="1"/>
              <a:t>đơn</a:t>
            </a:r>
            <a:r>
              <a:rPr lang="en-US" sz="2800" dirty="0"/>
              <a:t> </a:t>
            </a:r>
            <a:r>
              <a:rPr lang="en-US" sz="2800" dirty="0" err="1"/>
              <a:t>vị</a:t>
            </a:r>
            <a:r>
              <a:rPr lang="en-US" sz="2800" dirty="0"/>
              <a:t> </a:t>
            </a:r>
            <a:r>
              <a:rPr lang="en-US" sz="2800" dirty="0" err="1"/>
              <a:t>thực</a:t>
            </a:r>
            <a:r>
              <a:rPr lang="en-US" sz="2800" dirty="0"/>
              <a:t> </a:t>
            </a:r>
            <a:r>
              <a:rPr lang="en-US" sz="2800" dirty="0" err="1"/>
              <a:t>phẩm</a:t>
            </a:r>
            <a:r>
              <a:rPr lang="en-US" sz="2800" dirty="0"/>
              <a:t> </a:t>
            </a:r>
            <a:r>
              <a:rPr lang="en-US" sz="2800" dirty="0" err="1"/>
              <a:t>cung</a:t>
            </a:r>
            <a:r>
              <a:rPr lang="en-US" sz="2800" dirty="0"/>
              <a:t> </a:t>
            </a:r>
            <a:r>
              <a:rPr lang="en-US" sz="2800" dirty="0" err="1"/>
              <a:t>cấp</a:t>
            </a:r>
            <a:r>
              <a:rPr lang="en-US" sz="2800" dirty="0"/>
              <a:t> </a:t>
            </a:r>
            <a:r>
              <a:rPr lang="en-US" sz="2800" dirty="0" err="1"/>
              <a:t>chất</a:t>
            </a:r>
            <a:r>
              <a:rPr lang="en-US" sz="2800" dirty="0"/>
              <a:t> </a:t>
            </a:r>
            <a:r>
              <a:rPr lang="en-US" sz="2800" dirty="0" err="1"/>
              <a:t>đạm</a:t>
            </a:r>
            <a:r>
              <a:rPr lang="en-US" sz="2800" dirty="0"/>
              <a:t> </a:t>
            </a:r>
            <a:r>
              <a:rPr lang="en-US" sz="2800" dirty="0" err="1"/>
              <a:t>một</a:t>
            </a:r>
            <a:r>
              <a:rPr lang="en-US" sz="2800" dirty="0"/>
              <a:t> </a:t>
            </a:r>
            <a:r>
              <a:rPr lang="en-US" sz="2800" dirty="0" err="1"/>
              <a:t>ngày</a:t>
            </a:r>
            <a:endParaRPr lang="en-US" sz="2800" dirty="0"/>
          </a:p>
          <a:p>
            <a:pPr eaLnBrk="1" hangingPunct="1"/>
            <a:r>
              <a:rPr lang="en-US" sz="2800" dirty="0" err="1"/>
              <a:t>Mỗi</a:t>
            </a:r>
            <a:r>
              <a:rPr lang="en-US" sz="2800" dirty="0"/>
              <a:t> </a:t>
            </a:r>
            <a:r>
              <a:rPr lang="en-US" sz="2800" dirty="0" err="1"/>
              <a:t>đơn</a:t>
            </a:r>
            <a:r>
              <a:rPr lang="en-US" sz="2800" dirty="0"/>
              <a:t> </a:t>
            </a:r>
            <a:r>
              <a:rPr lang="en-US" sz="2800" dirty="0" err="1"/>
              <a:t>vị</a:t>
            </a:r>
            <a:r>
              <a:rPr lang="en-US" sz="2800" dirty="0"/>
              <a:t> </a:t>
            </a:r>
            <a:r>
              <a:rPr lang="en-US" sz="2800" dirty="0" err="1"/>
              <a:t>thịt</a:t>
            </a:r>
            <a:r>
              <a:rPr lang="en-US" sz="2800" dirty="0"/>
              <a:t>/ </a:t>
            </a:r>
            <a:r>
              <a:rPr lang="en-US" sz="2800" dirty="0" err="1"/>
              <a:t>thủy</a:t>
            </a:r>
            <a:r>
              <a:rPr lang="en-US" sz="2800" dirty="0"/>
              <a:t> </a:t>
            </a:r>
            <a:r>
              <a:rPr lang="en-US" sz="2800" dirty="0" err="1"/>
              <a:t>sản</a:t>
            </a:r>
            <a:r>
              <a:rPr lang="en-US" sz="2800" dirty="0"/>
              <a:t>/ </a:t>
            </a:r>
            <a:r>
              <a:rPr lang="en-US" sz="2800" dirty="0" err="1"/>
              <a:t>trứng</a:t>
            </a:r>
            <a:r>
              <a:rPr lang="en-US" sz="2800" dirty="0"/>
              <a:t>/ </a:t>
            </a:r>
            <a:r>
              <a:rPr lang="en-US" sz="2800" dirty="0" err="1"/>
              <a:t>đậu</a:t>
            </a:r>
            <a:r>
              <a:rPr lang="en-US" sz="2800" dirty="0"/>
              <a:t> </a:t>
            </a:r>
            <a:r>
              <a:rPr lang="en-US" sz="2800" dirty="0" err="1"/>
              <a:t>đỗ</a:t>
            </a:r>
            <a:r>
              <a:rPr lang="en-US" sz="2800" dirty="0"/>
              <a:t> </a:t>
            </a:r>
            <a:r>
              <a:rPr lang="en-US" sz="2800" dirty="0" err="1"/>
              <a:t>cung</a:t>
            </a:r>
            <a:r>
              <a:rPr lang="en-US" sz="2800" dirty="0"/>
              <a:t> </a:t>
            </a:r>
            <a:r>
              <a:rPr lang="en-US" sz="2800" dirty="0" err="1"/>
              <a:t>cấp</a:t>
            </a:r>
            <a:r>
              <a:rPr lang="en-US" sz="2800" dirty="0"/>
              <a:t> 7 g protein </a:t>
            </a:r>
            <a:r>
              <a:rPr lang="en-US" sz="2800" dirty="0" err="1"/>
              <a:t>và</a:t>
            </a:r>
            <a:r>
              <a:rPr lang="en-US" sz="2800" dirty="0"/>
              <a:t>  </a:t>
            </a:r>
            <a:r>
              <a:rPr lang="en-US" sz="2800" dirty="0" err="1"/>
              <a:t>tương</a:t>
            </a:r>
            <a:r>
              <a:rPr lang="en-US" sz="2800" dirty="0"/>
              <a:t> </a:t>
            </a:r>
            <a:r>
              <a:rPr lang="en-US" sz="2800" dirty="0" err="1"/>
              <a:t>đương</a:t>
            </a:r>
            <a:r>
              <a:rPr lang="en-US" sz="2800" dirty="0"/>
              <a:t> </a:t>
            </a:r>
            <a:r>
              <a:rPr lang="en-US" sz="2800" dirty="0" err="1"/>
              <a:t>với</a:t>
            </a:r>
            <a:r>
              <a:rPr lang="en-US" sz="2800" dirty="0"/>
              <a:t>:</a:t>
            </a:r>
          </a:p>
          <a:p>
            <a:pPr eaLnBrk="1" hangingPunct="1"/>
            <a:endParaRPr lang="en-US" dirty="0"/>
          </a:p>
        </p:txBody>
      </p:sp>
      <p:pic>
        <p:nvPicPr>
          <p:cNvPr id="21507" name="Picture 10" descr="Thit"/>
          <p:cNvPicPr>
            <a:picLocks noChangeAspect="1" noChangeArrowheads="1"/>
          </p:cNvPicPr>
          <p:nvPr/>
        </p:nvPicPr>
        <p:blipFill>
          <a:blip r:embed="rId2"/>
          <a:srcRect/>
          <a:stretch>
            <a:fillRect/>
          </a:stretch>
        </p:blipFill>
        <p:spPr bwMode="auto">
          <a:xfrm>
            <a:off x="914400" y="2362200"/>
            <a:ext cx="6858000" cy="4343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65BA7BC5-5F6E-45FE-AE2A-EFA0AE0646D0}"/>
              </a:ext>
            </a:extLst>
          </p:cNvPr>
          <p:cNvSpPr>
            <a:spLocks noGrp="1" noChangeArrowheads="1"/>
          </p:cNvSpPr>
          <p:nvPr>
            <p:ph type="title"/>
          </p:nvPr>
        </p:nvSpPr>
        <p:spPr/>
        <p:txBody>
          <a:bodyPr>
            <a:normAutofit fontScale="90000"/>
          </a:bodyPr>
          <a:lstStyle/>
          <a:p>
            <a:pPr eaLnBrk="1" hangingPunct="1"/>
            <a:r>
              <a:rPr kumimoji="1" lang="en-US" altLang="ja-JP" sz="3200" b="1" dirty="0" err="1">
                <a:solidFill>
                  <a:srgbClr val="FF0000"/>
                </a:solidFill>
              </a:rPr>
              <a:t>Nội</a:t>
            </a:r>
            <a:r>
              <a:rPr kumimoji="1" lang="en-US" altLang="ja-JP" sz="3200" b="1" dirty="0">
                <a:solidFill>
                  <a:srgbClr val="FF0000"/>
                </a:solidFill>
              </a:rPr>
              <a:t> dung 1: </a:t>
            </a:r>
            <a:r>
              <a:rPr kumimoji="1" lang="en-US" altLang="ja-JP" sz="3200" b="1" dirty="0" err="1">
                <a:solidFill>
                  <a:srgbClr val="FF0000"/>
                </a:solidFill>
              </a:rPr>
              <a:t>Làm</a:t>
            </a:r>
            <a:r>
              <a:rPr kumimoji="1" lang="en-US" altLang="ja-JP" sz="3200" b="1" dirty="0">
                <a:solidFill>
                  <a:srgbClr val="FF0000"/>
                </a:solidFill>
              </a:rPr>
              <a:t> </a:t>
            </a:r>
            <a:r>
              <a:rPr kumimoji="1" lang="en-US" altLang="ja-JP" sz="3200" b="1" dirty="0" err="1">
                <a:solidFill>
                  <a:srgbClr val="FF0000"/>
                </a:solidFill>
              </a:rPr>
              <a:t>thế</a:t>
            </a:r>
            <a:r>
              <a:rPr kumimoji="1" lang="en-US" altLang="ja-JP" sz="3200" b="1" dirty="0">
                <a:solidFill>
                  <a:srgbClr val="FF0000"/>
                </a:solidFill>
              </a:rPr>
              <a:t> </a:t>
            </a:r>
            <a:r>
              <a:rPr kumimoji="1" lang="en-US" altLang="ja-JP" sz="3200" b="1" dirty="0" err="1">
                <a:solidFill>
                  <a:srgbClr val="FF0000"/>
                </a:solidFill>
              </a:rPr>
              <a:t>nào</a:t>
            </a:r>
            <a:r>
              <a:rPr kumimoji="1" lang="en-US" altLang="ja-JP" sz="3200" b="1" dirty="0">
                <a:solidFill>
                  <a:srgbClr val="FF0000"/>
                </a:solidFill>
              </a:rPr>
              <a:t> </a:t>
            </a:r>
            <a:r>
              <a:rPr kumimoji="1" lang="en-US" altLang="ja-JP" sz="3200" b="1" dirty="0" err="1">
                <a:solidFill>
                  <a:srgbClr val="FF0000"/>
                </a:solidFill>
              </a:rPr>
              <a:t>để</a:t>
            </a:r>
            <a:r>
              <a:rPr kumimoji="1" lang="en-US" altLang="ja-JP" sz="3200" b="1" dirty="0">
                <a:solidFill>
                  <a:srgbClr val="FF0000"/>
                </a:solidFill>
              </a:rPr>
              <a:t> </a:t>
            </a:r>
            <a:r>
              <a:rPr kumimoji="1" lang="en-US" altLang="ja-JP" sz="3200" b="1" dirty="0" err="1">
                <a:solidFill>
                  <a:srgbClr val="FF0000"/>
                </a:solidFill>
              </a:rPr>
              <a:t>có</a:t>
            </a:r>
            <a:r>
              <a:rPr kumimoji="1" lang="en-US" altLang="ja-JP" sz="3200" b="1" dirty="0">
                <a:solidFill>
                  <a:srgbClr val="FF0000"/>
                </a:solidFill>
              </a:rPr>
              <a:t> c</a:t>
            </a:r>
            <a:r>
              <a:rPr kumimoji="1" lang="vi-VN" altLang="ja-JP" sz="3200" b="1" dirty="0">
                <a:solidFill>
                  <a:srgbClr val="FF0000"/>
                </a:solidFill>
              </a:rPr>
              <a:t>ơ</a:t>
            </a:r>
            <a:r>
              <a:rPr kumimoji="1" lang="en-US" altLang="ja-JP" sz="3200" b="1" dirty="0">
                <a:solidFill>
                  <a:srgbClr val="FF0000"/>
                </a:solidFill>
              </a:rPr>
              <a:t> </a:t>
            </a:r>
            <a:r>
              <a:rPr kumimoji="1" lang="en-US" altLang="ja-JP" sz="3200" b="1" dirty="0" err="1">
                <a:solidFill>
                  <a:srgbClr val="FF0000"/>
                </a:solidFill>
              </a:rPr>
              <a:t>thể</a:t>
            </a:r>
            <a:r>
              <a:rPr kumimoji="1" lang="en-US" altLang="ja-JP" sz="3200" b="1" dirty="0">
                <a:solidFill>
                  <a:srgbClr val="FF0000"/>
                </a:solidFill>
              </a:rPr>
              <a:t> </a:t>
            </a:r>
            <a:r>
              <a:rPr kumimoji="1" lang="en-US" altLang="ja-JP" sz="3200" b="1" dirty="0" err="1">
                <a:solidFill>
                  <a:srgbClr val="FF0000"/>
                </a:solidFill>
              </a:rPr>
              <a:t>khỏe</a:t>
            </a:r>
            <a:r>
              <a:rPr kumimoji="1" lang="en-US" altLang="ja-JP" sz="3200" b="1" dirty="0">
                <a:solidFill>
                  <a:srgbClr val="FF0000"/>
                </a:solidFill>
              </a:rPr>
              <a:t> </a:t>
            </a:r>
            <a:r>
              <a:rPr kumimoji="1" lang="en-US" altLang="ja-JP" sz="3200" b="1" dirty="0" err="1">
                <a:solidFill>
                  <a:srgbClr val="FF0000"/>
                </a:solidFill>
              </a:rPr>
              <a:t>mạnh</a:t>
            </a:r>
            <a:r>
              <a:rPr kumimoji="1" lang="en-US" altLang="ja-JP" sz="3200" b="1" dirty="0">
                <a:solidFill>
                  <a:srgbClr val="FF0000"/>
                </a:solidFill>
              </a:rPr>
              <a:t>, </a:t>
            </a:r>
            <a:r>
              <a:rPr kumimoji="1" lang="en-US" altLang="ja-JP" sz="3200" b="1" dirty="0" err="1">
                <a:solidFill>
                  <a:srgbClr val="FF0000"/>
                </a:solidFill>
              </a:rPr>
              <a:t>tăng</a:t>
            </a:r>
            <a:r>
              <a:rPr kumimoji="1" lang="en-US" altLang="ja-JP" sz="3200" b="1" dirty="0">
                <a:solidFill>
                  <a:srgbClr val="FF0000"/>
                </a:solidFill>
              </a:rPr>
              <a:t> c</a:t>
            </a:r>
            <a:r>
              <a:rPr kumimoji="1" lang="vi-VN" altLang="ja-JP" sz="3200" b="1" dirty="0">
                <a:solidFill>
                  <a:srgbClr val="FF0000"/>
                </a:solidFill>
              </a:rPr>
              <a:t>ư</a:t>
            </a:r>
            <a:r>
              <a:rPr kumimoji="1" lang="en-US" altLang="ja-JP" sz="3200" b="1" dirty="0" err="1">
                <a:solidFill>
                  <a:srgbClr val="FF0000"/>
                </a:solidFill>
              </a:rPr>
              <a:t>ờng</a:t>
            </a:r>
            <a:r>
              <a:rPr kumimoji="1" lang="en-US" altLang="ja-JP" sz="3200" b="1" dirty="0">
                <a:solidFill>
                  <a:srgbClr val="FF0000"/>
                </a:solidFill>
              </a:rPr>
              <a:t> </a:t>
            </a:r>
            <a:r>
              <a:rPr kumimoji="1" lang="en-US" altLang="ja-JP" sz="3200" b="1" dirty="0" err="1">
                <a:solidFill>
                  <a:srgbClr val="FF0000"/>
                </a:solidFill>
              </a:rPr>
              <a:t>miễn</a:t>
            </a:r>
            <a:r>
              <a:rPr kumimoji="1" lang="en-US" altLang="ja-JP" sz="3200" b="1" dirty="0">
                <a:solidFill>
                  <a:srgbClr val="FF0000"/>
                </a:solidFill>
              </a:rPr>
              <a:t> </a:t>
            </a:r>
            <a:r>
              <a:rPr kumimoji="1" lang="en-US" altLang="ja-JP" sz="3200" b="1" dirty="0" err="1">
                <a:solidFill>
                  <a:srgbClr val="FF0000"/>
                </a:solidFill>
              </a:rPr>
              <a:t>dịch</a:t>
            </a:r>
            <a:r>
              <a:rPr kumimoji="1" lang="en-US" altLang="ja-JP" sz="3200" b="1" dirty="0">
                <a:solidFill>
                  <a:srgbClr val="FF0000"/>
                </a:solidFill>
              </a:rPr>
              <a:t> </a:t>
            </a:r>
            <a:r>
              <a:rPr kumimoji="1" lang="en-US" altLang="ja-JP" sz="3200" b="1" dirty="0" err="1">
                <a:solidFill>
                  <a:srgbClr val="FF0000"/>
                </a:solidFill>
              </a:rPr>
              <a:t>phòng</a:t>
            </a:r>
            <a:r>
              <a:rPr kumimoji="1" lang="en-US" altLang="ja-JP" sz="3200" b="1" dirty="0">
                <a:solidFill>
                  <a:srgbClr val="FF0000"/>
                </a:solidFill>
              </a:rPr>
              <a:t> </a:t>
            </a:r>
            <a:r>
              <a:rPr kumimoji="1" lang="en-US" altLang="ja-JP" sz="3200" b="1" dirty="0" err="1">
                <a:solidFill>
                  <a:srgbClr val="FF0000"/>
                </a:solidFill>
              </a:rPr>
              <a:t>dịch</a:t>
            </a:r>
            <a:r>
              <a:rPr kumimoji="1" lang="en-US" altLang="ja-JP" sz="3200" b="1" dirty="0">
                <a:solidFill>
                  <a:srgbClr val="FF0000"/>
                </a:solidFill>
              </a:rPr>
              <a:t> </a:t>
            </a:r>
            <a:r>
              <a:rPr kumimoji="1" lang="en-US" altLang="ja-JP" sz="3200" b="1" dirty="0" err="1">
                <a:solidFill>
                  <a:srgbClr val="FF0000"/>
                </a:solidFill>
              </a:rPr>
              <a:t>bệnh</a:t>
            </a:r>
            <a:endParaRPr kumimoji="1" lang="ja-JP" altLang="en-US" sz="3200" b="1" dirty="0">
              <a:solidFill>
                <a:srgbClr val="FF0000"/>
              </a:solidFill>
            </a:endParaRPr>
          </a:p>
        </p:txBody>
      </p:sp>
      <p:sp>
        <p:nvSpPr>
          <p:cNvPr id="3" name="Content Placeholder 2">
            <a:extLst>
              <a:ext uri="{FF2B5EF4-FFF2-40B4-BE49-F238E27FC236}">
                <a16:creationId xmlns:a16="http://schemas.microsoft.com/office/drawing/2014/main" xmlns="" id="{E0617416-8CCB-42B2-9D5C-6B923988C136}"/>
              </a:ext>
            </a:extLst>
          </p:cNvPr>
          <p:cNvSpPr>
            <a:spLocks noGrp="1"/>
          </p:cNvSpPr>
          <p:nvPr>
            <p:ph idx="1"/>
          </p:nvPr>
        </p:nvSpPr>
        <p:spPr/>
        <p:txBody>
          <a:bodyPr rtlCol="0">
            <a:normAutofit fontScale="70000" lnSpcReduction="20000"/>
          </a:bodyPr>
          <a:lstStyle/>
          <a:p>
            <a:pPr eaLnBrk="1" fontAlgn="auto" hangingPunct="1">
              <a:spcAft>
                <a:spcPts val="0"/>
              </a:spcAft>
              <a:buFont typeface="Wingdings" panose="05000000000000000000" pitchFamily="2" charset="2"/>
              <a:buChar char="ü"/>
              <a:defRPr/>
            </a:pPr>
            <a:r>
              <a:rPr lang="en-US" altLang="ja-JP" b="1" dirty="0" err="1"/>
              <a:t>Chế</a:t>
            </a:r>
            <a:r>
              <a:rPr lang="en-US" altLang="ja-JP" b="1" dirty="0"/>
              <a:t> </a:t>
            </a:r>
            <a:r>
              <a:rPr lang="en-US" altLang="ja-JP" b="1" dirty="0" err="1"/>
              <a:t>độ</a:t>
            </a:r>
            <a:r>
              <a:rPr lang="en-US" altLang="ja-JP" b="1" dirty="0"/>
              <a:t> </a:t>
            </a:r>
            <a:r>
              <a:rPr lang="en-US" altLang="ja-JP" b="1" dirty="0" err="1"/>
              <a:t>ăn</a:t>
            </a:r>
            <a:r>
              <a:rPr lang="en-US" altLang="ja-JP" b="1" dirty="0"/>
              <a:t> </a:t>
            </a:r>
            <a:r>
              <a:rPr lang="en-US" altLang="ja-JP" b="1" dirty="0" err="1"/>
              <a:t>đủ</a:t>
            </a:r>
            <a:r>
              <a:rPr lang="en-US" altLang="ja-JP" b="1" dirty="0"/>
              <a:t> </a:t>
            </a:r>
            <a:r>
              <a:rPr lang="en-US" altLang="ja-JP" b="1" dirty="0" err="1"/>
              <a:t>năng</a:t>
            </a:r>
            <a:r>
              <a:rPr lang="en-US" altLang="ja-JP" b="1" dirty="0"/>
              <a:t> </a:t>
            </a:r>
            <a:r>
              <a:rPr lang="en-US" altLang="ja-JP" b="1" dirty="0" err="1"/>
              <a:t>lượng</a:t>
            </a:r>
            <a:endParaRPr lang="en-US" altLang="ja-JP" b="1" dirty="0"/>
          </a:p>
          <a:p>
            <a:pPr eaLnBrk="1" fontAlgn="auto" hangingPunct="1">
              <a:spcAft>
                <a:spcPts val="0"/>
              </a:spcAft>
              <a:buFont typeface="Wingdings" panose="05000000000000000000" pitchFamily="2" charset="2"/>
              <a:buChar char="ü"/>
              <a:defRPr/>
            </a:pPr>
            <a:r>
              <a:rPr lang="en-US" altLang="ja-JP" b="1" dirty="0" err="1">
                <a:solidFill>
                  <a:srgbClr val="FF0000"/>
                </a:solidFill>
              </a:rPr>
              <a:t>Đủ</a:t>
            </a:r>
            <a:r>
              <a:rPr lang="en-US" altLang="ja-JP" b="1" dirty="0">
                <a:solidFill>
                  <a:srgbClr val="FF0000"/>
                </a:solidFill>
              </a:rPr>
              <a:t> </a:t>
            </a:r>
            <a:r>
              <a:rPr lang="en-US" altLang="ja-JP" b="1" dirty="0" err="1">
                <a:solidFill>
                  <a:srgbClr val="FF0000"/>
                </a:solidFill>
              </a:rPr>
              <a:t>chất</a:t>
            </a:r>
            <a:r>
              <a:rPr lang="en-US" altLang="ja-JP" b="1" dirty="0">
                <a:solidFill>
                  <a:srgbClr val="FF0000"/>
                </a:solidFill>
              </a:rPr>
              <a:t> </a:t>
            </a:r>
            <a:r>
              <a:rPr lang="en-US" altLang="ja-JP" b="1" dirty="0" err="1">
                <a:solidFill>
                  <a:srgbClr val="FF0000"/>
                </a:solidFill>
              </a:rPr>
              <a:t>đạm</a:t>
            </a:r>
            <a:r>
              <a:rPr lang="en-US" altLang="ja-JP" b="1" dirty="0">
                <a:solidFill>
                  <a:srgbClr val="FF0000"/>
                </a:solidFill>
              </a:rPr>
              <a:t> </a:t>
            </a:r>
            <a:r>
              <a:rPr lang="en-US" altLang="ja-JP" b="1" dirty="0" err="1">
                <a:solidFill>
                  <a:srgbClr val="FF0000"/>
                </a:solidFill>
              </a:rPr>
              <a:t>vì</a:t>
            </a:r>
            <a:r>
              <a:rPr lang="en-US" altLang="ja-JP" b="1" dirty="0">
                <a:solidFill>
                  <a:srgbClr val="FF0000"/>
                </a:solidFill>
              </a:rPr>
              <a:t> </a:t>
            </a:r>
            <a:r>
              <a:rPr lang="en-US" altLang="ja-JP" b="1" dirty="0" err="1">
                <a:solidFill>
                  <a:srgbClr val="FF0000"/>
                </a:solidFill>
              </a:rPr>
              <a:t>chất</a:t>
            </a:r>
            <a:r>
              <a:rPr lang="en-US" altLang="ja-JP" b="1" dirty="0">
                <a:solidFill>
                  <a:srgbClr val="FF0000"/>
                </a:solidFill>
              </a:rPr>
              <a:t> </a:t>
            </a:r>
            <a:r>
              <a:rPr lang="en-US" altLang="ja-JP" b="1" dirty="0" err="1">
                <a:solidFill>
                  <a:srgbClr val="FF0000"/>
                </a:solidFill>
              </a:rPr>
              <a:t>đạm</a:t>
            </a:r>
            <a:r>
              <a:rPr lang="en-US" altLang="ja-JP" b="1" dirty="0">
                <a:solidFill>
                  <a:srgbClr val="FF0000"/>
                </a:solidFill>
              </a:rPr>
              <a:t> </a:t>
            </a:r>
            <a:r>
              <a:rPr lang="en-US" altLang="ja-JP" b="1" dirty="0" err="1">
                <a:solidFill>
                  <a:srgbClr val="FF0000"/>
                </a:solidFill>
              </a:rPr>
              <a:t>là</a:t>
            </a:r>
            <a:r>
              <a:rPr lang="en-US" altLang="ja-JP" b="1" dirty="0">
                <a:solidFill>
                  <a:srgbClr val="FF0000"/>
                </a:solidFill>
              </a:rPr>
              <a:t> </a:t>
            </a:r>
            <a:r>
              <a:rPr lang="en-US" altLang="ja-JP" b="1" dirty="0" err="1">
                <a:solidFill>
                  <a:srgbClr val="FF0000"/>
                </a:solidFill>
              </a:rPr>
              <a:t>nguyên</a:t>
            </a:r>
            <a:r>
              <a:rPr lang="en-US" altLang="ja-JP" b="1" dirty="0">
                <a:solidFill>
                  <a:srgbClr val="FF0000"/>
                </a:solidFill>
              </a:rPr>
              <a:t> </a:t>
            </a:r>
            <a:r>
              <a:rPr lang="en-US" altLang="ja-JP" b="1" dirty="0" err="1">
                <a:solidFill>
                  <a:srgbClr val="FF0000"/>
                </a:solidFill>
              </a:rPr>
              <a:t>liệu</a:t>
            </a:r>
            <a:r>
              <a:rPr lang="en-US" altLang="ja-JP" b="1" dirty="0">
                <a:solidFill>
                  <a:srgbClr val="FF0000"/>
                </a:solidFill>
              </a:rPr>
              <a:t> </a:t>
            </a:r>
            <a:r>
              <a:rPr lang="en-US" altLang="ja-JP" b="1" dirty="0" err="1">
                <a:solidFill>
                  <a:srgbClr val="FF0000"/>
                </a:solidFill>
              </a:rPr>
              <a:t>chính</a:t>
            </a:r>
            <a:r>
              <a:rPr lang="en-US" altLang="ja-JP" b="1" dirty="0">
                <a:solidFill>
                  <a:srgbClr val="FF0000"/>
                </a:solidFill>
              </a:rPr>
              <a:t> </a:t>
            </a:r>
            <a:r>
              <a:rPr lang="en-US" altLang="ja-JP" b="1" dirty="0" err="1">
                <a:solidFill>
                  <a:srgbClr val="FF0000"/>
                </a:solidFill>
              </a:rPr>
              <a:t>để</a:t>
            </a:r>
            <a:r>
              <a:rPr lang="en-US" altLang="ja-JP" b="1" dirty="0">
                <a:solidFill>
                  <a:srgbClr val="FF0000"/>
                </a:solidFill>
              </a:rPr>
              <a:t> </a:t>
            </a:r>
            <a:r>
              <a:rPr lang="en-US" altLang="ja-JP" b="1" dirty="0" err="1">
                <a:solidFill>
                  <a:srgbClr val="FF0000"/>
                </a:solidFill>
              </a:rPr>
              <a:t>tạo</a:t>
            </a:r>
            <a:r>
              <a:rPr lang="en-US" altLang="ja-JP" b="1" dirty="0">
                <a:solidFill>
                  <a:srgbClr val="FF0000"/>
                </a:solidFill>
              </a:rPr>
              <a:t> ra </a:t>
            </a:r>
            <a:r>
              <a:rPr lang="en-US" altLang="ja-JP" b="1" dirty="0" err="1">
                <a:solidFill>
                  <a:srgbClr val="FF0000"/>
                </a:solidFill>
              </a:rPr>
              <a:t>các</a:t>
            </a:r>
            <a:r>
              <a:rPr lang="en-US" altLang="ja-JP" b="1" dirty="0">
                <a:solidFill>
                  <a:srgbClr val="FF0000"/>
                </a:solidFill>
              </a:rPr>
              <a:t> </a:t>
            </a:r>
            <a:r>
              <a:rPr lang="en-US" altLang="ja-JP" b="1" dirty="0" err="1">
                <a:solidFill>
                  <a:srgbClr val="FF0000"/>
                </a:solidFill>
              </a:rPr>
              <a:t>kháng</a:t>
            </a:r>
            <a:r>
              <a:rPr lang="en-US" altLang="ja-JP" b="1" dirty="0">
                <a:solidFill>
                  <a:srgbClr val="FF0000"/>
                </a:solidFill>
              </a:rPr>
              <a:t> </a:t>
            </a:r>
            <a:r>
              <a:rPr lang="en-US" altLang="ja-JP" b="1" dirty="0" err="1">
                <a:solidFill>
                  <a:srgbClr val="FF0000"/>
                </a:solidFill>
              </a:rPr>
              <a:t>thể</a:t>
            </a:r>
            <a:r>
              <a:rPr lang="en-US" altLang="ja-JP" b="1" dirty="0">
                <a:solidFill>
                  <a:srgbClr val="FF0000"/>
                </a:solidFill>
              </a:rPr>
              <a:t> </a:t>
            </a:r>
          </a:p>
          <a:p>
            <a:pPr eaLnBrk="1" fontAlgn="auto" hangingPunct="1">
              <a:spcAft>
                <a:spcPts val="0"/>
              </a:spcAft>
              <a:buFont typeface="Wingdings" panose="05000000000000000000" pitchFamily="2" charset="2"/>
              <a:buChar char="ü"/>
              <a:defRPr/>
            </a:pPr>
            <a:r>
              <a:rPr lang="en-US" altLang="ja-JP" b="1" dirty="0" err="1"/>
              <a:t>Các</a:t>
            </a:r>
            <a:r>
              <a:rPr lang="en-US" altLang="ja-JP" b="1" dirty="0"/>
              <a:t> vitamin </a:t>
            </a:r>
            <a:r>
              <a:rPr lang="en-US" altLang="ja-JP" b="1" dirty="0" err="1"/>
              <a:t>và</a:t>
            </a:r>
            <a:r>
              <a:rPr lang="en-US" altLang="ja-JP" b="1" dirty="0"/>
              <a:t> </a:t>
            </a:r>
            <a:r>
              <a:rPr lang="en-US" altLang="ja-JP" b="1" dirty="0" err="1"/>
              <a:t>khoáng</a:t>
            </a:r>
            <a:r>
              <a:rPr lang="en-US" altLang="ja-JP" b="1" dirty="0"/>
              <a:t> </a:t>
            </a:r>
            <a:r>
              <a:rPr lang="en-US" altLang="ja-JP" b="1" dirty="0" err="1"/>
              <a:t>chất</a:t>
            </a:r>
            <a:r>
              <a:rPr lang="en-US" altLang="ja-JP" b="1" dirty="0"/>
              <a:t> </a:t>
            </a:r>
            <a:r>
              <a:rPr lang="en-US" altLang="ja-JP" b="1" dirty="0" err="1"/>
              <a:t>tham</a:t>
            </a:r>
            <a:r>
              <a:rPr lang="en-US" altLang="ja-JP" b="1" dirty="0"/>
              <a:t> </a:t>
            </a:r>
            <a:r>
              <a:rPr lang="en-US" altLang="ja-JP" b="1" dirty="0" err="1"/>
              <a:t>gia</a:t>
            </a:r>
            <a:r>
              <a:rPr lang="en-US" altLang="ja-JP" b="1" dirty="0"/>
              <a:t> </a:t>
            </a:r>
            <a:r>
              <a:rPr lang="en-US" altLang="ja-JP" b="1" dirty="0" err="1"/>
              <a:t>quá</a:t>
            </a:r>
            <a:r>
              <a:rPr lang="en-US" altLang="ja-JP" b="1" dirty="0"/>
              <a:t> </a:t>
            </a:r>
            <a:r>
              <a:rPr lang="en-US" altLang="ja-JP" b="1" dirty="0" err="1"/>
              <a:t>trình</a:t>
            </a:r>
            <a:r>
              <a:rPr lang="en-US" altLang="ja-JP" b="1" dirty="0"/>
              <a:t> </a:t>
            </a:r>
            <a:r>
              <a:rPr lang="en-US" altLang="ja-JP" b="1" dirty="0" err="1"/>
              <a:t>miễn</a:t>
            </a:r>
            <a:r>
              <a:rPr lang="en-US" altLang="ja-JP" b="1" dirty="0"/>
              <a:t> </a:t>
            </a:r>
            <a:r>
              <a:rPr lang="en-US" altLang="ja-JP" b="1" dirty="0" err="1"/>
              <a:t>dịch</a:t>
            </a:r>
            <a:r>
              <a:rPr lang="en-US" altLang="ja-JP" b="1" dirty="0"/>
              <a:t>  vitamin A, C, D, E, </a:t>
            </a:r>
            <a:r>
              <a:rPr lang="en-US" altLang="ja-JP" b="1" dirty="0" err="1"/>
              <a:t>sắt</a:t>
            </a:r>
            <a:r>
              <a:rPr lang="en-US" altLang="ja-JP" b="1" dirty="0"/>
              <a:t>, </a:t>
            </a:r>
            <a:r>
              <a:rPr lang="en-US" altLang="ja-JP" b="1" dirty="0" err="1"/>
              <a:t>kẽm</a:t>
            </a:r>
            <a:r>
              <a:rPr lang="en-US" altLang="ja-JP" b="1" dirty="0"/>
              <a:t>, </a:t>
            </a:r>
            <a:r>
              <a:rPr lang="en-US" altLang="ja-JP" b="1" dirty="0" err="1"/>
              <a:t>selen</a:t>
            </a:r>
            <a:r>
              <a:rPr lang="en-US" altLang="ja-JP" b="1" dirty="0"/>
              <a:t> </a:t>
            </a:r>
            <a:r>
              <a:rPr lang="en-US" altLang="ja-JP" b="1" dirty="0" err="1"/>
              <a:t>và</a:t>
            </a:r>
            <a:r>
              <a:rPr lang="en-US" altLang="ja-JP" b="1" dirty="0"/>
              <a:t> </a:t>
            </a:r>
            <a:r>
              <a:rPr lang="en-US" altLang="ja-JP" b="1" dirty="0" err="1"/>
              <a:t>các</a:t>
            </a:r>
            <a:r>
              <a:rPr lang="en-US" altLang="ja-JP" b="1" dirty="0"/>
              <a:t> </a:t>
            </a:r>
            <a:r>
              <a:rPr lang="en-US" altLang="ja-JP" b="1" dirty="0" err="1"/>
              <a:t>chất</a:t>
            </a:r>
            <a:r>
              <a:rPr lang="en-US" altLang="ja-JP" b="1" dirty="0"/>
              <a:t> </a:t>
            </a:r>
            <a:r>
              <a:rPr lang="en-US" altLang="ja-JP" b="1" dirty="0" err="1"/>
              <a:t>chống</a:t>
            </a:r>
            <a:r>
              <a:rPr lang="en-US" altLang="ja-JP" b="1" dirty="0"/>
              <a:t> oxy </a:t>
            </a:r>
            <a:r>
              <a:rPr lang="en-US" altLang="ja-JP" b="1" dirty="0" err="1"/>
              <a:t>hóa</a:t>
            </a:r>
            <a:r>
              <a:rPr lang="en-US" altLang="ja-JP" b="1" dirty="0"/>
              <a:t> </a:t>
            </a:r>
            <a:r>
              <a:rPr lang="en-US" altLang="ja-JP" b="1" dirty="0" err="1"/>
              <a:t>như</a:t>
            </a:r>
            <a:r>
              <a:rPr lang="en-US" altLang="ja-JP" b="1" dirty="0"/>
              <a:t> Flavonoid, omega 3 </a:t>
            </a:r>
            <a:r>
              <a:rPr lang="en-US" altLang="ja-JP" b="1" dirty="0" err="1"/>
              <a:t>và</a:t>
            </a:r>
            <a:r>
              <a:rPr lang="en-US" altLang="ja-JP" b="1" dirty="0"/>
              <a:t> probiotic. </a:t>
            </a:r>
          </a:p>
          <a:p>
            <a:pPr eaLnBrk="1" fontAlgn="auto" hangingPunct="1">
              <a:spcAft>
                <a:spcPts val="0"/>
              </a:spcAft>
              <a:buFont typeface="Wingdings" panose="05000000000000000000" pitchFamily="2" charset="2"/>
              <a:buChar char="ü"/>
              <a:defRPr/>
            </a:pPr>
            <a:r>
              <a:rPr lang="en-US" altLang="ja-JP" b="1" dirty="0" err="1">
                <a:solidFill>
                  <a:srgbClr val="FF0000"/>
                </a:solidFill>
              </a:rPr>
              <a:t>Không</a:t>
            </a:r>
            <a:r>
              <a:rPr lang="en-US" altLang="ja-JP" b="1" dirty="0">
                <a:solidFill>
                  <a:srgbClr val="FF0000"/>
                </a:solidFill>
              </a:rPr>
              <a:t> </a:t>
            </a:r>
            <a:r>
              <a:rPr lang="en-US" altLang="ja-JP" b="1" dirty="0" err="1">
                <a:solidFill>
                  <a:srgbClr val="FF0000"/>
                </a:solidFill>
              </a:rPr>
              <a:t>có</a:t>
            </a:r>
            <a:r>
              <a:rPr lang="en-US" altLang="ja-JP" b="1" dirty="0">
                <a:solidFill>
                  <a:srgbClr val="FF0000"/>
                </a:solidFill>
              </a:rPr>
              <a:t> </a:t>
            </a:r>
            <a:r>
              <a:rPr lang="en-US" altLang="ja-JP" b="1" dirty="0" err="1">
                <a:solidFill>
                  <a:srgbClr val="FF0000"/>
                </a:solidFill>
              </a:rPr>
              <a:t>loại</a:t>
            </a:r>
            <a:r>
              <a:rPr lang="en-US" altLang="ja-JP" b="1" dirty="0">
                <a:solidFill>
                  <a:srgbClr val="FF0000"/>
                </a:solidFill>
              </a:rPr>
              <a:t> </a:t>
            </a:r>
            <a:r>
              <a:rPr lang="en-US" altLang="ja-JP" b="1" dirty="0" err="1">
                <a:solidFill>
                  <a:srgbClr val="FF0000"/>
                </a:solidFill>
              </a:rPr>
              <a:t>thức</a:t>
            </a:r>
            <a:r>
              <a:rPr lang="en-US" altLang="ja-JP" b="1" dirty="0">
                <a:solidFill>
                  <a:srgbClr val="FF0000"/>
                </a:solidFill>
              </a:rPr>
              <a:t> </a:t>
            </a:r>
            <a:r>
              <a:rPr lang="en-US" altLang="ja-JP" b="1" dirty="0" err="1">
                <a:solidFill>
                  <a:srgbClr val="FF0000"/>
                </a:solidFill>
              </a:rPr>
              <a:t>ăn</a:t>
            </a:r>
            <a:r>
              <a:rPr lang="en-US" altLang="ja-JP" b="1" dirty="0">
                <a:solidFill>
                  <a:srgbClr val="FF0000"/>
                </a:solidFill>
              </a:rPr>
              <a:t>, </a:t>
            </a:r>
            <a:r>
              <a:rPr lang="en-US" altLang="ja-JP" b="1" dirty="0" err="1">
                <a:solidFill>
                  <a:srgbClr val="FF0000"/>
                </a:solidFill>
              </a:rPr>
              <a:t>hoặc</a:t>
            </a:r>
            <a:r>
              <a:rPr lang="en-US" altLang="ja-JP" b="1" dirty="0">
                <a:solidFill>
                  <a:srgbClr val="FF0000"/>
                </a:solidFill>
              </a:rPr>
              <a:t> </a:t>
            </a:r>
            <a:r>
              <a:rPr lang="en-US" altLang="ja-JP" b="1" dirty="0" err="1">
                <a:solidFill>
                  <a:srgbClr val="FF0000"/>
                </a:solidFill>
              </a:rPr>
              <a:t>loại</a:t>
            </a:r>
            <a:r>
              <a:rPr lang="en-US" altLang="ja-JP" b="1" dirty="0">
                <a:solidFill>
                  <a:srgbClr val="FF0000"/>
                </a:solidFill>
              </a:rPr>
              <a:t> </a:t>
            </a:r>
            <a:r>
              <a:rPr lang="en-US" altLang="ja-JP" b="1" dirty="0" err="1">
                <a:solidFill>
                  <a:srgbClr val="FF0000"/>
                </a:solidFill>
              </a:rPr>
              <a:t>thuốc</a:t>
            </a:r>
            <a:r>
              <a:rPr lang="en-US" altLang="ja-JP" b="1" dirty="0">
                <a:solidFill>
                  <a:srgbClr val="FF0000"/>
                </a:solidFill>
              </a:rPr>
              <a:t> </a:t>
            </a:r>
            <a:r>
              <a:rPr lang="en-US" altLang="ja-JP" b="1" dirty="0" err="1">
                <a:solidFill>
                  <a:srgbClr val="FF0000"/>
                </a:solidFill>
              </a:rPr>
              <a:t>nào</a:t>
            </a:r>
            <a:r>
              <a:rPr lang="en-US" altLang="ja-JP" b="1" dirty="0">
                <a:solidFill>
                  <a:srgbClr val="FF0000"/>
                </a:solidFill>
              </a:rPr>
              <a:t> </a:t>
            </a:r>
            <a:r>
              <a:rPr lang="en-US" altLang="ja-JP" b="1" dirty="0" err="1">
                <a:solidFill>
                  <a:srgbClr val="FF0000"/>
                </a:solidFill>
              </a:rPr>
              <a:t>có</a:t>
            </a:r>
            <a:r>
              <a:rPr lang="en-US" altLang="ja-JP" b="1" dirty="0">
                <a:solidFill>
                  <a:srgbClr val="FF0000"/>
                </a:solidFill>
              </a:rPr>
              <a:t> </a:t>
            </a:r>
            <a:r>
              <a:rPr lang="en-US" altLang="ja-JP" b="1" dirty="0" err="1">
                <a:solidFill>
                  <a:srgbClr val="FF0000"/>
                </a:solidFill>
              </a:rPr>
              <a:t>thể</a:t>
            </a:r>
            <a:r>
              <a:rPr lang="en-US" altLang="ja-JP" b="1" dirty="0">
                <a:solidFill>
                  <a:srgbClr val="FF0000"/>
                </a:solidFill>
              </a:rPr>
              <a:t> </a:t>
            </a:r>
            <a:r>
              <a:rPr lang="en-US" altLang="ja-JP" b="1" dirty="0" err="1">
                <a:solidFill>
                  <a:srgbClr val="FF0000"/>
                </a:solidFill>
              </a:rPr>
              <a:t>ngay</a:t>
            </a:r>
            <a:r>
              <a:rPr lang="en-US" altLang="ja-JP" b="1" dirty="0">
                <a:solidFill>
                  <a:srgbClr val="FF0000"/>
                </a:solidFill>
              </a:rPr>
              <a:t> </a:t>
            </a:r>
            <a:r>
              <a:rPr lang="en-US" altLang="ja-JP" b="1" dirty="0" err="1">
                <a:solidFill>
                  <a:srgbClr val="FF0000"/>
                </a:solidFill>
              </a:rPr>
              <a:t>lập</a:t>
            </a:r>
            <a:r>
              <a:rPr lang="en-US" altLang="ja-JP" b="1" dirty="0">
                <a:solidFill>
                  <a:srgbClr val="FF0000"/>
                </a:solidFill>
              </a:rPr>
              <a:t> </a:t>
            </a:r>
            <a:r>
              <a:rPr lang="en-US" altLang="ja-JP" b="1" dirty="0" err="1">
                <a:solidFill>
                  <a:srgbClr val="FF0000"/>
                </a:solidFill>
              </a:rPr>
              <a:t>tức</a:t>
            </a:r>
            <a:r>
              <a:rPr lang="en-US" altLang="ja-JP" b="1" dirty="0">
                <a:solidFill>
                  <a:srgbClr val="FF0000"/>
                </a:solidFill>
              </a:rPr>
              <a:t> </a:t>
            </a:r>
            <a:r>
              <a:rPr lang="en-US" altLang="ja-JP" b="1" dirty="0" err="1">
                <a:solidFill>
                  <a:srgbClr val="FF0000"/>
                </a:solidFill>
              </a:rPr>
              <a:t>nâng</a:t>
            </a:r>
            <a:r>
              <a:rPr lang="en-US" altLang="ja-JP" b="1" dirty="0">
                <a:solidFill>
                  <a:srgbClr val="FF0000"/>
                </a:solidFill>
              </a:rPr>
              <a:t> </a:t>
            </a:r>
            <a:r>
              <a:rPr lang="en-US" altLang="ja-JP" b="1" dirty="0" err="1">
                <a:solidFill>
                  <a:srgbClr val="FF0000"/>
                </a:solidFill>
              </a:rPr>
              <a:t>cao</a:t>
            </a:r>
            <a:r>
              <a:rPr lang="en-US" altLang="ja-JP" b="1" dirty="0">
                <a:solidFill>
                  <a:srgbClr val="FF0000"/>
                </a:solidFill>
              </a:rPr>
              <a:t> </a:t>
            </a:r>
            <a:r>
              <a:rPr lang="en-US" altLang="ja-JP" b="1" dirty="0" err="1">
                <a:solidFill>
                  <a:srgbClr val="FF0000"/>
                </a:solidFill>
              </a:rPr>
              <a:t>khả</a:t>
            </a:r>
            <a:r>
              <a:rPr lang="en-US" altLang="ja-JP" b="1" dirty="0">
                <a:solidFill>
                  <a:srgbClr val="FF0000"/>
                </a:solidFill>
              </a:rPr>
              <a:t> </a:t>
            </a:r>
            <a:r>
              <a:rPr lang="en-US" altLang="ja-JP" b="1" dirty="0" err="1">
                <a:solidFill>
                  <a:srgbClr val="FF0000"/>
                </a:solidFill>
              </a:rPr>
              <a:t>năng</a:t>
            </a:r>
            <a:r>
              <a:rPr lang="en-US" altLang="ja-JP" b="1" dirty="0">
                <a:solidFill>
                  <a:srgbClr val="FF0000"/>
                </a:solidFill>
              </a:rPr>
              <a:t> </a:t>
            </a:r>
            <a:r>
              <a:rPr lang="en-US" altLang="ja-JP" b="1" dirty="0" err="1">
                <a:solidFill>
                  <a:srgbClr val="FF0000"/>
                </a:solidFill>
              </a:rPr>
              <a:t>miễn</a:t>
            </a:r>
            <a:r>
              <a:rPr lang="en-US" altLang="ja-JP" b="1" dirty="0">
                <a:solidFill>
                  <a:srgbClr val="FF0000"/>
                </a:solidFill>
              </a:rPr>
              <a:t> </a:t>
            </a:r>
            <a:r>
              <a:rPr lang="en-US" altLang="ja-JP" b="1" dirty="0" err="1">
                <a:solidFill>
                  <a:srgbClr val="FF0000"/>
                </a:solidFill>
              </a:rPr>
              <a:t>dịch</a:t>
            </a:r>
            <a:r>
              <a:rPr lang="en-US" altLang="ja-JP" b="1" dirty="0">
                <a:solidFill>
                  <a:srgbClr val="FF0000"/>
                </a:solidFill>
              </a:rPr>
              <a:t> </a:t>
            </a:r>
            <a:r>
              <a:rPr lang="en-US" altLang="ja-JP" b="1" dirty="0" err="1">
                <a:solidFill>
                  <a:srgbClr val="FF0000"/>
                </a:solidFill>
              </a:rPr>
              <a:t>của</a:t>
            </a:r>
            <a:r>
              <a:rPr lang="en-US" altLang="ja-JP" b="1" dirty="0">
                <a:solidFill>
                  <a:srgbClr val="FF0000"/>
                </a:solidFill>
              </a:rPr>
              <a:t> </a:t>
            </a:r>
            <a:r>
              <a:rPr lang="en-US" altLang="ja-JP" b="1" dirty="0" err="1">
                <a:solidFill>
                  <a:srgbClr val="FF0000"/>
                </a:solidFill>
              </a:rPr>
              <a:t>cơ</a:t>
            </a:r>
            <a:r>
              <a:rPr lang="en-US" altLang="ja-JP" b="1" dirty="0">
                <a:solidFill>
                  <a:srgbClr val="FF0000"/>
                </a:solidFill>
              </a:rPr>
              <a:t> </a:t>
            </a:r>
            <a:r>
              <a:rPr lang="en-US" altLang="ja-JP" b="1" dirty="0" err="1">
                <a:solidFill>
                  <a:srgbClr val="FF0000"/>
                </a:solidFill>
              </a:rPr>
              <a:t>thể</a:t>
            </a:r>
            <a:endParaRPr lang="en-US" altLang="ja-JP" b="1" dirty="0">
              <a:solidFill>
                <a:srgbClr val="FF0000"/>
              </a:solidFill>
            </a:endParaRPr>
          </a:p>
          <a:p>
            <a:pPr eaLnBrk="1" fontAlgn="auto" hangingPunct="1">
              <a:spcAft>
                <a:spcPts val="0"/>
              </a:spcAft>
              <a:buFont typeface="Wingdings" panose="05000000000000000000" pitchFamily="2" charset="2"/>
              <a:buChar char="ü"/>
              <a:defRPr/>
            </a:pPr>
            <a:r>
              <a:rPr lang="en-US" altLang="ja-JP" b="1" dirty="0" err="1"/>
              <a:t>Uống</a:t>
            </a:r>
            <a:r>
              <a:rPr lang="en-US" altLang="ja-JP" b="1" dirty="0"/>
              <a:t> </a:t>
            </a:r>
            <a:r>
              <a:rPr lang="en-US" altLang="ja-JP" b="1" dirty="0" err="1"/>
              <a:t>đủ</a:t>
            </a:r>
            <a:r>
              <a:rPr lang="en-US" altLang="ja-JP" b="1" dirty="0"/>
              <a:t> n</a:t>
            </a:r>
            <a:r>
              <a:rPr lang="vi-VN" altLang="ja-JP" b="1" dirty="0"/>
              <a:t>ư</a:t>
            </a:r>
            <a:r>
              <a:rPr lang="en-US" altLang="ja-JP" b="1" dirty="0" err="1"/>
              <a:t>ớc</a:t>
            </a:r>
            <a:endParaRPr lang="en-US" altLang="ja-JP" b="1" dirty="0"/>
          </a:p>
          <a:p>
            <a:pPr eaLnBrk="1" fontAlgn="auto" hangingPunct="1">
              <a:spcAft>
                <a:spcPts val="0"/>
              </a:spcAft>
              <a:buFont typeface="Wingdings" panose="05000000000000000000" pitchFamily="2" charset="2"/>
              <a:buChar char="ü"/>
              <a:defRPr/>
            </a:pPr>
            <a:r>
              <a:rPr lang="en-US" altLang="ja-JP" b="1" dirty="0" err="1">
                <a:solidFill>
                  <a:srgbClr val="FF0000"/>
                </a:solidFill>
              </a:rPr>
              <a:t>Thời</a:t>
            </a:r>
            <a:r>
              <a:rPr lang="en-US" altLang="ja-JP" b="1" dirty="0">
                <a:solidFill>
                  <a:srgbClr val="FF0000"/>
                </a:solidFill>
              </a:rPr>
              <a:t> </a:t>
            </a:r>
            <a:r>
              <a:rPr lang="en-US" altLang="ja-JP" b="1" dirty="0" err="1">
                <a:solidFill>
                  <a:srgbClr val="FF0000"/>
                </a:solidFill>
              </a:rPr>
              <a:t>gian</a:t>
            </a:r>
            <a:r>
              <a:rPr lang="en-US" altLang="ja-JP" b="1" dirty="0">
                <a:solidFill>
                  <a:srgbClr val="FF0000"/>
                </a:solidFill>
              </a:rPr>
              <a:t> </a:t>
            </a:r>
            <a:r>
              <a:rPr lang="en-US" altLang="ja-JP" b="1" dirty="0" err="1">
                <a:solidFill>
                  <a:srgbClr val="FF0000"/>
                </a:solidFill>
              </a:rPr>
              <a:t>ngủ</a:t>
            </a:r>
            <a:r>
              <a:rPr lang="en-US" altLang="ja-JP" b="1" dirty="0">
                <a:solidFill>
                  <a:srgbClr val="FF0000"/>
                </a:solidFill>
              </a:rPr>
              <a:t> </a:t>
            </a:r>
            <a:r>
              <a:rPr lang="en-US" altLang="ja-JP" b="1" dirty="0" err="1">
                <a:solidFill>
                  <a:srgbClr val="FF0000"/>
                </a:solidFill>
              </a:rPr>
              <a:t>và</a:t>
            </a:r>
            <a:r>
              <a:rPr lang="en-US" altLang="ja-JP" b="1" dirty="0">
                <a:solidFill>
                  <a:srgbClr val="FF0000"/>
                </a:solidFill>
              </a:rPr>
              <a:t> </a:t>
            </a:r>
            <a:r>
              <a:rPr lang="en-US" altLang="ja-JP" b="1" dirty="0" err="1">
                <a:solidFill>
                  <a:srgbClr val="FF0000"/>
                </a:solidFill>
              </a:rPr>
              <a:t>hoạt</a:t>
            </a:r>
            <a:r>
              <a:rPr lang="en-US" altLang="ja-JP" b="1" dirty="0">
                <a:solidFill>
                  <a:srgbClr val="FF0000"/>
                </a:solidFill>
              </a:rPr>
              <a:t> </a:t>
            </a:r>
            <a:r>
              <a:rPr lang="en-US" altLang="ja-JP" b="1" dirty="0" err="1">
                <a:solidFill>
                  <a:srgbClr val="FF0000"/>
                </a:solidFill>
              </a:rPr>
              <a:t>động</a:t>
            </a:r>
            <a:r>
              <a:rPr lang="en-US" altLang="ja-JP" b="1" dirty="0">
                <a:solidFill>
                  <a:srgbClr val="FF0000"/>
                </a:solidFill>
              </a:rPr>
              <a:t> </a:t>
            </a:r>
            <a:r>
              <a:rPr lang="en-US" altLang="ja-JP" b="1" dirty="0" err="1">
                <a:solidFill>
                  <a:srgbClr val="FF0000"/>
                </a:solidFill>
              </a:rPr>
              <a:t>hợp</a:t>
            </a:r>
            <a:r>
              <a:rPr lang="en-US" altLang="ja-JP" b="1" dirty="0">
                <a:solidFill>
                  <a:srgbClr val="FF0000"/>
                </a:solidFill>
              </a:rPr>
              <a:t> </a:t>
            </a:r>
            <a:r>
              <a:rPr lang="en-US" altLang="ja-JP" b="1" dirty="0" err="1">
                <a:solidFill>
                  <a:srgbClr val="FF0000"/>
                </a:solidFill>
              </a:rPr>
              <a:t>lý</a:t>
            </a:r>
            <a:endParaRPr lang="en-US" altLang="ja-JP" b="1" dirty="0">
              <a:solidFill>
                <a:srgbClr val="FF0000"/>
              </a:solidFill>
            </a:endParaRPr>
          </a:p>
          <a:p>
            <a:pPr eaLnBrk="1" fontAlgn="auto" hangingPunct="1">
              <a:spcAft>
                <a:spcPts val="0"/>
              </a:spcAft>
              <a:buFont typeface="Wingdings" panose="05000000000000000000" pitchFamily="2" charset="2"/>
              <a:buChar char="ü"/>
              <a:defRPr/>
            </a:pPr>
            <a:r>
              <a:rPr lang="en-US" altLang="ja-JP" b="1" dirty="0" err="1"/>
              <a:t>Kiểm</a:t>
            </a:r>
            <a:r>
              <a:rPr lang="en-US" altLang="ja-JP" b="1" dirty="0"/>
              <a:t> </a:t>
            </a:r>
            <a:r>
              <a:rPr lang="en-US" altLang="ja-JP" b="1" dirty="0" err="1"/>
              <a:t>soát</a:t>
            </a:r>
            <a:r>
              <a:rPr lang="en-US" altLang="ja-JP" b="1" dirty="0"/>
              <a:t> </a:t>
            </a:r>
            <a:r>
              <a:rPr lang="en-US" altLang="ja-JP" b="1" dirty="0" err="1"/>
              <a:t>tốt</a:t>
            </a:r>
            <a:r>
              <a:rPr lang="en-US" altLang="ja-JP" b="1" dirty="0"/>
              <a:t> </a:t>
            </a:r>
            <a:r>
              <a:rPr lang="en-US" altLang="ja-JP" b="1" dirty="0" err="1"/>
              <a:t>các</a:t>
            </a:r>
            <a:r>
              <a:rPr lang="en-US" altLang="ja-JP" b="1" dirty="0"/>
              <a:t> </a:t>
            </a:r>
            <a:r>
              <a:rPr lang="en-US" altLang="ja-JP" b="1" dirty="0" err="1"/>
              <a:t>bệnh</a:t>
            </a:r>
            <a:r>
              <a:rPr lang="en-US" altLang="ja-JP" b="1" dirty="0"/>
              <a:t> </a:t>
            </a:r>
            <a:r>
              <a:rPr lang="en-US" altLang="ja-JP" b="1" dirty="0" err="1"/>
              <a:t>nền</a:t>
            </a:r>
            <a:r>
              <a:rPr lang="en-US" altLang="ja-JP" b="1" dirty="0"/>
              <a:t> do </a:t>
            </a:r>
            <a:r>
              <a:rPr lang="en-US" altLang="ja-JP" b="1" dirty="0" err="1"/>
              <a:t>rối</a:t>
            </a:r>
            <a:r>
              <a:rPr lang="en-US" altLang="ja-JP" b="1" dirty="0"/>
              <a:t> </a:t>
            </a:r>
            <a:r>
              <a:rPr lang="en-US" altLang="ja-JP" b="1" dirty="0" err="1"/>
              <a:t>loạn</a:t>
            </a:r>
            <a:r>
              <a:rPr lang="en-US" altLang="ja-JP" b="1" dirty="0"/>
              <a:t> </a:t>
            </a:r>
            <a:r>
              <a:rPr lang="en-US" altLang="ja-JP" b="1" dirty="0" err="1"/>
              <a:t>chuyển</a:t>
            </a:r>
            <a:r>
              <a:rPr lang="en-US" altLang="ja-JP" b="1" dirty="0"/>
              <a:t> </a:t>
            </a:r>
            <a:r>
              <a:rPr lang="en-US" altLang="ja-JP" b="1" dirty="0" err="1"/>
              <a:t>hóa</a:t>
            </a:r>
            <a:r>
              <a:rPr lang="en-US" altLang="ja-JP" b="1" dirty="0"/>
              <a:t> đ</a:t>
            </a:r>
            <a:r>
              <a:rPr lang="vi-VN" altLang="ja-JP" b="1" dirty="0"/>
              <a:t>ư</a:t>
            </a:r>
            <a:r>
              <a:rPr lang="en-US" altLang="ja-JP" b="1" dirty="0" err="1"/>
              <a:t>ờng</a:t>
            </a:r>
            <a:r>
              <a:rPr lang="en-US" altLang="ja-JP" b="1" dirty="0"/>
              <a:t>, </a:t>
            </a:r>
            <a:r>
              <a:rPr lang="en-US" altLang="ja-JP" b="1" dirty="0" err="1"/>
              <a:t>rối</a:t>
            </a:r>
            <a:r>
              <a:rPr lang="en-US" altLang="ja-JP" b="1" dirty="0"/>
              <a:t> </a:t>
            </a:r>
            <a:r>
              <a:rPr lang="en-US" altLang="ja-JP" b="1" dirty="0" err="1"/>
              <a:t>loạn</a:t>
            </a:r>
            <a:r>
              <a:rPr lang="en-US" altLang="ja-JP" b="1" dirty="0"/>
              <a:t> </a:t>
            </a:r>
            <a:r>
              <a:rPr lang="en-US" altLang="ja-JP" b="1" dirty="0" err="1"/>
              <a:t>chuyển</a:t>
            </a:r>
            <a:r>
              <a:rPr lang="en-US" altLang="ja-JP" b="1" dirty="0"/>
              <a:t> </a:t>
            </a:r>
            <a:r>
              <a:rPr lang="en-US" altLang="ja-JP" b="1" dirty="0" err="1"/>
              <a:t>hóa</a:t>
            </a:r>
            <a:r>
              <a:rPr lang="en-US" altLang="ja-JP" b="1" dirty="0"/>
              <a:t> </a:t>
            </a:r>
            <a:r>
              <a:rPr lang="en-US" altLang="ja-JP" b="1" dirty="0" err="1"/>
              <a:t>mỡ</a:t>
            </a:r>
            <a:r>
              <a:rPr lang="en-US" altLang="ja-JP" b="1" dirty="0"/>
              <a:t> </a:t>
            </a:r>
            <a:r>
              <a:rPr lang="en-US" altLang="ja-JP" b="1" dirty="0" err="1"/>
              <a:t>máu</a:t>
            </a:r>
            <a:endParaRPr lang="en-US" altLang="ja-JP" b="1" dirty="0"/>
          </a:p>
          <a:p>
            <a:pPr eaLnBrk="1" fontAlgn="auto" hangingPunct="1">
              <a:spcAft>
                <a:spcPts val="0"/>
              </a:spcAft>
              <a:buFont typeface="Wingdings" panose="05000000000000000000" pitchFamily="2" charset="2"/>
              <a:buChar char="ü"/>
              <a:defRPr/>
            </a:pPr>
            <a:r>
              <a:rPr lang="en-US" altLang="ja-JP" b="1" dirty="0" err="1"/>
              <a:t>Chế</a:t>
            </a:r>
            <a:r>
              <a:rPr lang="en-US" altLang="ja-JP" b="1" dirty="0"/>
              <a:t> </a:t>
            </a:r>
            <a:r>
              <a:rPr lang="en-US" altLang="ja-JP" b="1" dirty="0" err="1"/>
              <a:t>độ</a:t>
            </a:r>
            <a:r>
              <a:rPr lang="en-US" altLang="ja-JP" b="1" dirty="0"/>
              <a:t> </a:t>
            </a:r>
            <a:r>
              <a:rPr lang="en-US" altLang="ja-JP" b="1" dirty="0" err="1"/>
              <a:t>dinh</a:t>
            </a:r>
            <a:r>
              <a:rPr lang="en-US" altLang="ja-JP" b="1" dirty="0"/>
              <a:t> </a:t>
            </a:r>
            <a:r>
              <a:rPr lang="en-US" altLang="ja-JP" b="1" dirty="0" err="1"/>
              <a:t>dưỡng</a:t>
            </a:r>
            <a:r>
              <a:rPr lang="en-US" altLang="ja-JP" b="1" dirty="0"/>
              <a:t> </a:t>
            </a:r>
            <a:r>
              <a:rPr lang="en-US" altLang="ja-JP" b="1" dirty="0" err="1"/>
              <a:t>khi</a:t>
            </a:r>
            <a:r>
              <a:rPr lang="en-US" altLang="ja-JP" b="1" dirty="0"/>
              <a:t> </a:t>
            </a:r>
            <a:r>
              <a:rPr lang="en-US" altLang="ja-JP" b="1" dirty="0" err="1"/>
              <a:t>trẻ</a:t>
            </a:r>
            <a:r>
              <a:rPr lang="en-US" altLang="ja-JP" b="1" dirty="0"/>
              <a:t> </a:t>
            </a:r>
            <a:r>
              <a:rPr lang="en-US" altLang="ja-JP" b="1" dirty="0" err="1"/>
              <a:t>bị</a:t>
            </a:r>
            <a:r>
              <a:rPr lang="en-US" altLang="ja-JP" b="1" dirty="0"/>
              <a:t> </a:t>
            </a:r>
            <a:r>
              <a:rPr lang="en-US" altLang="ja-JP" b="1" dirty="0" err="1"/>
              <a:t>bệnh</a:t>
            </a:r>
            <a:endParaRPr lang="en-US" altLang="ja-JP"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1E19A77D-74B4-4EDB-B407-660BD8B3DC0C}"/>
              </a:ext>
            </a:extLst>
          </p:cNvPr>
          <p:cNvSpPr>
            <a:spLocks noGrp="1"/>
          </p:cNvSpPr>
          <p:nvPr>
            <p:ph type="title"/>
          </p:nvPr>
        </p:nvSpPr>
        <p:spPr/>
        <p:txBody>
          <a:bodyPr/>
          <a:lstStyle/>
          <a:p>
            <a:r>
              <a:rPr lang="en-US" altLang="en-US" sz="3200" b="1">
                <a:solidFill>
                  <a:srgbClr val="FF0000"/>
                </a:solidFill>
                <a:latin typeface="Times New Roman" panose="02020603050405020304" pitchFamily="18" charset="0"/>
                <a:cs typeface="Times New Roman" panose="02020603050405020304" pitchFamily="18" charset="0"/>
              </a:rPr>
              <a:t>RAU LÁ, RAU CỦ QUẢ</a:t>
            </a:r>
            <a:endParaRPr lang="en-US" altLang="en-US" sz="3200" b="1">
              <a:solidFill>
                <a:srgbClr val="FF0000"/>
              </a:solidFill>
            </a:endParaRPr>
          </a:p>
        </p:txBody>
      </p:sp>
      <p:sp>
        <p:nvSpPr>
          <p:cNvPr id="3" name="Content Placeholder 2">
            <a:extLst>
              <a:ext uri="{FF2B5EF4-FFF2-40B4-BE49-F238E27FC236}">
                <a16:creationId xmlns:a16="http://schemas.microsoft.com/office/drawing/2014/main" xmlns="" id="{1D5FF6D6-03F0-4065-A146-0D4FB9DB74A4}"/>
              </a:ext>
            </a:extLst>
          </p:cNvPr>
          <p:cNvSpPr>
            <a:spLocks noGrp="1"/>
          </p:cNvSpPr>
          <p:nvPr>
            <p:ph idx="1"/>
          </p:nvPr>
        </p:nvSpPr>
        <p:spPr>
          <a:xfrm>
            <a:off x="838200" y="1219200"/>
            <a:ext cx="7924800" cy="5029200"/>
          </a:xfrm>
        </p:spPr>
        <p:txBody>
          <a:bodyPr>
            <a:normAutofit/>
          </a:bodyPr>
          <a:lstStyle/>
          <a:p>
            <a:pPr marL="0" indent="0">
              <a:lnSpc>
                <a:spcPct val="90000"/>
              </a:lnSpc>
              <a:buFont typeface="Arial" panose="020B0604020202020204" pitchFamily="34" charset="0"/>
              <a:buNone/>
            </a:pPr>
            <a:r>
              <a:rPr lang="en-US" altLang="ja-JP" sz="2800">
                <a:latin typeface="Times New Roman" panose="02020603050405020304" pitchFamily="18" charset="0"/>
                <a:cs typeface="Times New Roman" panose="02020603050405020304" pitchFamily="18" charset="0"/>
              </a:rPr>
              <a:t>  T</a:t>
            </a:r>
            <a:r>
              <a:rPr lang="vi-VN" altLang="ja-JP" sz="2800">
                <a:latin typeface="Times New Roman" panose="02020603050405020304" pitchFamily="18" charset="0"/>
                <a:cs typeface="Times New Roman" panose="02020603050405020304" pitchFamily="18" charset="0"/>
              </a:rPr>
              <a:t>rẻ </a:t>
            </a:r>
            <a:r>
              <a:rPr lang="en-US" altLang="ja-JP" sz="2800">
                <a:latin typeface="Times New Roman" panose="02020603050405020304" pitchFamily="18" charset="0"/>
                <a:cs typeface="Times New Roman" panose="02020603050405020304" pitchFamily="18" charset="0"/>
              </a:rPr>
              <a:t>3-5</a:t>
            </a:r>
            <a:r>
              <a:rPr lang="vi-VN" altLang="ja-JP" sz="2800">
                <a:latin typeface="Times New Roman" panose="02020603050405020304" pitchFamily="18" charset="0"/>
                <a:cs typeface="Times New Roman" panose="02020603050405020304" pitchFamily="18" charset="0"/>
              </a:rPr>
              <a:t> tuổi</a:t>
            </a:r>
            <a:r>
              <a:rPr lang="en-US" altLang="ja-JP" sz="2800">
                <a:latin typeface="Times New Roman" panose="02020603050405020304" pitchFamily="18" charset="0"/>
                <a:cs typeface="Times New Roman" panose="02020603050405020304" pitchFamily="18" charset="0"/>
              </a:rPr>
              <a:t> nên ăn 2 đơn vị rau lá, rau củ quả/1 ngày</a:t>
            </a:r>
          </a:p>
          <a:p>
            <a:pPr marL="0" indent="0">
              <a:lnSpc>
                <a:spcPct val="90000"/>
              </a:lnSpc>
              <a:buFont typeface="Arial" panose="020B0604020202020204" pitchFamily="34" charset="0"/>
              <a:buNone/>
            </a:pPr>
            <a:r>
              <a:rPr lang="vi-VN" altLang="ja-JP" sz="2800">
                <a:latin typeface="Times New Roman" panose="02020603050405020304" pitchFamily="18" charset="0"/>
                <a:cs typeface="Times New Roman" panose="02020603050405020304" pitchFamily="18" charset="0"/>
              </a:rPr>
              <a:t>Một đơn vị ăn rau lá, rau củ quả tương đương với </a:t>
            </a:r>
            <a:r>
              <a:rPr lang="en-US" altLang="ja-JP" sz="2800">
                <a:solidFill>
                  <a:srgbClr val="FF0000"/>
                </a:solidFill>
                <a:latin typeface="Times New Roman" panose="02020603050405020304" pitchFamily="18" charset="0"/>
                <a:cs typeface="Times New Roman" panose="02020603050405020304" pitchFamily="18" charset="0"/>
              </a:rPr>
              <a:t>80</a:t>
            </a:r>
            <a:r>
              <a:rPr lang="vi-VN" altLang="ja-JP" sz="2800">
                <a:solidFill>
                  <a:srgbClr val="FF0000"/>
                </a:solidFill>
                <a:latin typeface="Times New Roman" panose="02020603050405020304" pitchFamily="18" charset="0"/>
                <a:cs typeface="Times New Roman" panose="02020603050405020304" pitchFamily="18" charset="0"/>
              </a:rPr>
              <a:t>g rau lá, củ quả</a:t>
            </a:r>
            <a:r>
              <a:rPr lang="vi-VN" altLang="ja-JP" sz="2800">
                <a:latin typeface="Times New Roman" panose="02020603050405020304" pitchFamily="18" charset="0"/>
                <a:cs typeface="Times New Roman" panose="02020603050405020304" pitchFamily="18" charset="0"/>
              </a:rPr>
              <a:t>:</a:t>
            </a:r>
          </a:p>
          <a:p>
            <a:pPr marL="0" indent="0">
              <a:lnSpc>
                <a:spcPct val="90000"/>
              </a:lnSpc>
            </a:pPr>
            <a:r>
              <a:rPr lang="vi-VN" altLang="ja-JP" sz="2800">
                <a:latin typeface="Times New Roman" panose="02020603050405020304" pitchFamily="18" charset="0"/>
                <a:cs typeface="Times New Roman" panose="02020603050405020304" pitchFamily="18" charset="0"/>
              </a:rPr>
              <a:t> </a:t>
            </a:r>
            <a:r>
              <a:rPr lang="en-US" altLang="ja-JP" sz="2800">
                <a:latin typeface="Times New Roman" panose="02020603050405020304" pitchFamily="18" charset="0"/>
                <a:cs typeface="Times New Roman" panose="02020603050405020304" pitchFamily="18" charset="0"/>
              </a:rPr>
              <a:t>80</a:t>
            </a:r>
            <a:r>
              <a:rPr lang="vi-VN" altLang="ja-JP" sz="2800">
                <a:latin typeface="Times New Roman" panose="02020603050405020304" pitchFamily="18" charset="0"/>
                <a:cs typeface="Times New Roman" panose="02020603050405020304" pitchFamily="18" charset="0"/>
              </a:rPr>
              <a:t>g rau lá (rau muống, rau dền, rau mùng tơi, rau bắp cải...).</a:t>
            </a:r>
          </a:p>
          <a:p>
            <a:pPr marL="0" indent="0">
              <a:lnSpc>
                <a:spcPct val="90000"/>
              </a:lnSpc>
            </a:pPr>
            <a:r>
              <a:rPr lang="vi-VN" altLang="ja-JP" sz="2800">
                <a:latin typeface="Times New Roman" panose="02020603050405020304" pitchFamily="18" charset="0"/>
                <a:cs typeface="Times New Roman" panose="02020603050405020304" pitchFamily="18" charset="0"/>
              </a:rPr>
              <a:t> </a:t>
            </a:r>
            <a:r>
              <a:rPr lang="en-US" altLang="ja-JP" sz="2800">
                <a:latin typeface="Times New Roman" panose="02020603050405020304" pitchFamily="18" charset="0"/>
                <a:cs typeface="Times New Roman" panose="02020603050405020304" pitchFamily="18" charset="0"/>
              </a:rPr>
              <a:t>80</a:t>
            </a:r>
            <a:r>
              <a:rPr lang="vi-VN" altLang="ja-JP" sz="2800">
                <a:latin typeface="Times New Roman" panose="02020603050405020304" pitchFamily="18" charset="0"/>
                <a:cs typeface="Times New Roman" panose="02020603050405020304" pitchFamily="18" charset="0"/>
              </a:rPr>
              <a:t>g củ quả (</a:t>
            </a:r>
            <a:r>
              <a:rPr lang="en-US" altLang="ja-JP" sz="2800">
                <a:latin typeface="Times New Roman" panose="02020603050405020304" pitchFamily="18" charset="0"/>
                <a:cs typeface="Times New Roman" panose="02020603050405020304" pitchFamily="18" charset="0"/>
              </a:rPr>
              <a:t>cà rốt, cà chua, d</a:t>
            </a:r>
            <a:r>
              <a:rPr lang="vi-VN" altLang="ja-JP" sz="2800">
                <a:latin typeface="Times New Roman" panose="02020603050405020304" pitchFamily="18" charset="0"/>
                <a:cs typeface="Times New Roman" panose="02020603050405020304" pitchFamily="18" charset="0"/>
              </a:rPr>
              <a:t>ư</a:t>
            </a:r>
            <a:r>
              <a:rPr lang="en-US" altLang="ja-JP" sz="2800">
                <a:latin typeface="Times New Roman" panose="02020603050405020304" pitchFamily="18" charset="0"/>
                <a:cs typeface="Times New Roman" panose="02020603050405020304" pitchFamily="18" charset="0"/>
              </a:rPr>
              <a:t>a chuột, bí xanh….</a:t>
            </a:r>
            <a:r>
              <a:rPr lang="vi-VN" altLang="ja-JP" sz="2800">
                <a:latin typeface="Times New Roman" panose="02020603050405020304" pitchFamily="18" charset="0"/>
                <a:cs typeface="Times New Roman" panose="02020603050405020304" pitchFamily="18" charset="0"/>
              </a:rPr>
              <a:t>.).</a:t>
            </a:r>
          </a:p>
          <a:p>
            <a:pPr marL="0" indent="0">
              <a:lnSpc>
                <a:spcPct val="90000"/>
              </a:lnSpc>
            </a:pPr>
            <a:r>
              <a:rPr lang="vi-VN" altLang="ja-JP" sz="2800">
                <a:latin typeface="Times New Roman" panose="02020603050405020304" pitchFamily="18" charset="0"/>
                <a:cs typeface="Times New Roman" panose="02020603050405020304" pitchFamily="18" charset="0"/>
              </a:rPr>
              <a:t> </a:t>
            </a:r>
            <a:r>
              <a:rPr lang="en-US" altLang="ja-JP" sz="2800">
                <a:latin typeface="Times New Roman" panose="02020603050405020304" pitchFamily="18" charset="0"/>
                <a:cs typeface="Times New Roman" panose="02020603050405020304" pitchFamily="18" charset="0"/>
              </a:rPr>
              <a:t>1/2</a:t>
            </a:r>
            <a:r>
              <a:rPr lang="vi-VN" altLang="ja-JP" sz="2800">
                <a:latin typeface="Times New Roman" panose="02020603050405020304" pitchFamily="18" charset="0"/>
                <a:cs typeface="Times New Roman" panose="02020603050405020304" pitchFamily="18" charset="0"/>
              </a:rPr>
              <a:t> bát </a:t>
            </a:r>
            <a:r>
              <a:rPr lang="en-US" altLang="ja-JP" sz="2800">
                <a:latin typeface="Times New Roman" panose="02020603050405020304" pitchFamily="18" charset="0"/>
                <a:cs typeface="Times New Roman" panose="02020603050405020304" pitchFamily="18" charset="0"/>
              </a:rPr>
              <a:t>con </a:t>
            </a:r>
            <a:r>
              <a:rPr lang="vi-VN" altLang="ja-JP" sz="2800">
                <a:latin typeface="Times New Roman" panose="02020603050405020304" pitchFamily="18" charset="0"/>
                <a:cs typeface="Times New Roman" panose="02020603050405020304" pitchFamily="18" charset="0"/>
              </a:rPr>
              <a:t>rau lá đã nấu chín.</a:t>
            </a:r>
          </a:p>
          <a:p>
            <a:pPr marL="0" indent="0">
              <a:lnSpc>
                <a:spcPct val="90000"/>
              </a:lnSpc>
            </a:pPr>
            <a:r>
              <a:rPr lang="vi-VN" altLang="ja-JP" sz="2800">
                <a:latin typeface="Times New Roman" panose="02020603050405020304" pitchFamily="18" charset="0"/>
                <a:cs typeface="Times New Roman" panose="02020603050405020304" pitchFamily="18" charset="0"/>
              </a:rPr>
              <a:t> </a:t>
            </a:r>
            <a:r>
              <a:rPr lang="en-US" altLang="ja-JP" sz="2800">
                <a:latin typeface="Times New Roman" panose="02020603050405020304" pitchFamily="18" charset="0"/>
                <a:cs typeface="Times New Roman" panose="02020603050405020304" pitchFamily="18" charset="0"/>
              </a:rPr>
              <a:t>1</a:t>
            </a:r>
            <a:r>
              <a:rPr lang="vi-VN" altLang="ja-JP" sz="2800">
                <a:latin typeface="Times New Roman" panose="02020603050405020304" pitchFamily="18" charset="0"/>
                <a:cs typeface="Times New Roman" panose="02020603050405020304" pitchFamily="18" charset="0"/>
              </a:rPr>
              <a:t>/3 bát </a:t>
            </a:r>
            <a:r>
              <a:rPr lang="en-US" altLang="ja-JP" sz="2800">
                <a:latin typeface="Times New Roman" panose="02020603050405020304" pitchFamily="18" charset="0"/>
                <a:cs typeface="Times New Roman" panose="02020603050405020304" pitchFamily="18" charset="0"/>
              </a:rPr>
              <a:t>con </a:t>
            </a:r>
            <a:r>
              <a:rPr lang="vi-VN" altLang="ja-JP" sz="2800">
                <a:latin typeface="Times New Roman" panose="02020603050405020304" pitchFamily="18" charset="0"/>
                <a:cs typeface="Times New Roman" panose="02020603050405020304" pitchFamily="18" charset="0"/>
              </a:rPr>
              <a:t>rau củ đã nấu chín</a:t>
            </a:r>
            <a:r>
              <a:rPr lang="en-US" altLang="ja-JP" sz="2800">
                <a:latin typeface="Times New Roman" panose="02020603050405020304" pitchFamily="18" charset="0"/>
                <a:cs typeface="Times New Roman" panose="02020603050405020304" pitchFamily="18" charset="0"/>
              </a:rPr>
              <a:t>, 10 miếng bí xanh, ½ quả cà chua…</a:t>
            </a:r>
          </a:p>
          <a:p>
            <a:pPr marL="0" indent="0">
              <a:lnSpc>
                <a:spcPct val="90000"/>
              </a:lnSpc>
            </a:pPr>
            <a:endParaRPr lang="en-US" altLang="ja-JP"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3"/>
          <p:cNvSpPr>
            <a:spLocks noGrp="1"/>
          </p:cNvSpPr>
          <p:nvPr>
            <p:ph type="body" sz="quarter" idx="13"/>
          </p:nvPr>
        </p:nvSpPr>
        <p:spPr>
          <a:xfrm>
            <a:off x="304800" y="533400"/>
            <a:ext cx="8153400" cy="1676400"/>
          </a:xfrm>
        </p:spPr>
        <p:txBody>
          <a:bodyPr/>
          <a:lstStyle/>
          <a:p>
            <a:pPr eaLnBrk="1" hangingPunct="1"/>
            <a:r>
              <a:rPr lang="en-US" sz="2800" dirty="0"/>
              <a:t>Rau </a:t>
            </a:r>
            <a:r>
              <a:rPr lang="en-US" sz="2800" dirty="0" err="1"/>
              <a:t>lá</a:t>
            </a:r>
            <a:r>
              <a:rPr lang="en-US" sz="2800" dirty="0"/>
              <a:t>, </a:t>
            </a:r>
            <a:r>
              <a:rPr lang="en-US" sz="2800" dirty="0" err="1"/>
              <a:t>rau</a:t>
            </a:r>
            <a:r>
              <a:rPr lang="en-US" sz="2800" dirty="0"/>
              <a:t> </a:t>
            </a:r>
            <a:r>
              <a:rPr lang="en-US" sz="2800" dirty="0" err="1"/>
              <a:t>củ</a:t>
            </a:r>
            <a:r>
              <a:rPr lang="en-US" sz="2800" dirty="0"/>
              <a:t>:  </a:t>
            </a:r>
            <a:r>
              <a:rPr lang="en-US" sz="2800" dirty="0" err="1"/>
              <a:t>Nên</a:t>
            </a:r>
            <a:r>
              <a:rPr lang="en-US" sz="2800" dirty="0"/>
              <a:t> </a:t>
            </a:r>
            <a:r>
              <a:rPr lang="en-US" sz="2800" dirty="0" err="1"/>
              <a:t>sử</a:t>
            </a:r>
            <a:r>
              <a:rPr lang="en-US" sz="2800" dirty="0"/>
              <a:t> </a:t>
            </a:r>
            <a:r>
              <a:rPr lang="en-US" sz="2800" dirty="0" err="1"/>
              <a:t>dụng</a:t>
            </a:r>
            <a:r>
              <a:rPr lang="en-US" sz="2800" dirty="0"/>
              <a:t> 2 </a:t>
            </a:r>
            <a:r>
              <a:rPr lang="en-US" sz="2800" dirty="0" err="1"/>
              <a:t>đơn</a:t>
            </a:r>
            <a:r>
              <a:rPr lang="en-US" sz="2800" dirty="0"/>
              <a:t> </a:t>
            </a:r>
            <a:r>
              <a:rPr lang="en-US" sz="2800" dirty="0" err="1"/>
              <a:t>vị</a:t>
            </a:r>
            <a:r>
              <a:rPr lang="en-US" sz="2800" dirty="0"/>
              <a:t> </a:t>
            </a:r>
            <a:r>
              <a:rPr lang="en-US" sz="2800" dirty="0" err="1"/>
              <a:t>rau</a:t>
            </a:r>
            <a:r>
              <a:rPr lang="en-US" sz="2800" dirty="0"/>
              <a:t> </a:t>
            </a:r>
            <a:r>
              <a:rPr lang="en-US" sz="2800" dirty="0" err="1"/>
              <a:t>một</a:t>
            </a:r>
            <a:r>
              <a:rPr lang="en-US" sz="2800" dirty="0"/>
              <a:t> </a:t>
            </a:r>
            <a:r>
              <a:rPr lang="en-US" sz="2800" dirty="0" err="1"/>
              <a:t>ngày</a:t>
            </a:r>
            <a:r>
              <a:rPr lang="en-US" sz="2800" dirty="0"/>
              <a:t> </a:t>
            </a:r>
          </a:p>
          <a:p>
            <a:pPr eaLnBrk="1" hangingPunct="1"/>
            <a:r>
              <a:rPr lang="en-US" sz="2800" dirty="0" err="1"/>
              <a:t>Một</a:t>
            </a:r>
            <a:r>
              <a:rPr lang="en-US" sz="2800" dirty="0"/>
              <a:t> </a:t>
            </a:r>
            <a:r>
              <a:rPr lang="en-US" sz="2800" dirty="0" err="1"/>
              <a:t>đơn</a:t>
            </a:r>
            <a:r>
              <a:rPr lang="en-US" sz="2800" dirty="0"/>
              <a:t> </a:t>
            </a:r>
            <a:r>
              <a:rPr lang="en-US" sz="2800" dirty="0" err="1"/>
              <a:t>vị</a:t>
            </a:r>
            <a:r>
              <a:rPr lang="en-US" sz="2800" dirty="0"/>
              <a:t> </a:t>
            </a:r>
            <a:r>
              <a:rPr lang="en-US" sz="2800" dirty="0" err="1"/>
              <a:t>rau</a:t>
            </a:r>
            <a:r>
              <a:rPr lang="en-US" sz="2800" dirty="0"/>
              <a:t> </a:t>
            </a:r>
            <a:r>
              <a:rPr lang="en-US" sz="2800" dirty="0" err="1"/>
              <a:t>lá</a:t>
            </a:r>
            <a:r>
              <a:rPr lang="en-US" sz="2800" dirty="0"/>
              <a:t>, </a:t>
            </a:r>
            <a:r>
              <a:rPr lang="en-US" sz="2800" dirty="0" err="1"/>
              <a:t>rau</a:t>
            </a:r>
            <a:r>
              <a:rPr lang="en-US" sz="2800" dirty="0"/>
              <a:t> </a:t>
            </a:r>
            <a:r>
              <a:rPr lang="en-US" sz="2800" dirty="0" err="1"/>
              <a:t>củ</a:t>
            </a:r>
            <a:r>
              <a:rPr lang="en-US" sz="2800" dirty="0"/>
              <a:t> </a:t>
            </a:r>
            <a:r>
              <a:rPr lang="en-US" sz="2800" dirty="0" err="1"/>
              <a:t>bằng</a:t>
            </a:r>
            <a:r>
              <a:rPr lang="en-US" sz="2800" dirty="0"/>
              <a:t> 80 g </a:t>
            </a:r>
            <a:r>
              <a:rPr lang="en-US" sz="2800" dirty="0" err="1"/>
              <a:t>rau</a:t>
            </a:r>
            <a:r>
              <a:rPr lang="en-US" sz="2800" dirty="0"/>
              <a:t>, </a:t>
            </a:r>
            <a:r>
              <a:rPr lang="en-US" sz="2800" dirty="0" err="1"/>
              <a:t>củ</a:t>
            </a:r>
            <a:r>
              <a:rPr lang="en-US" sz="2800" dirty="0"/>
              <a:t> </a:t>
            </a:r>
            <a:r>
              <a:rPr lang="en-US" sz="2800" dirty="0" err="1"/>
              <a:t>và</a:t>
            </a:r>
            <a:r>
              <a:rPr lang="en-US" sz="2800" dirty="0"/>
              <a:t> </a:t>
            </a:r>
            <a:r>
              <a:rPr lang="en-US" sz="2800" dirty="0" err="1"/>
              <a:t>tương</a:t>
            </a:r>
            <a:r>
              <a:rPr lang="en-US" sz="2800" dirty="0"/>
              <a:t> </a:t>
            </a:r>
            <a:r>
              <a:rPr lang="en-US" sz="2800" dirty="0" err="1"/>
              <a:t>đương</a:t>
            </a:r>
            <a:r>
              <a:rPr lang="en-US" sz="2800" dirty="0"/>
              <a:t> </a:t>
            </a:r>
            <a:r>
              <a:rPr lang="en-US" sz="2800" dirty="0" err="1"/>
              <a:t>với</a:t>
            </a:r>
            <a:r>
              <a:rPr lang="en-US" sz="2800" dirty="0"/>
              <a:t>: </a:t>
            </a:r>
          </a:p>
          <a:p>
            <a:pPr eaLnBrk="1" hangingPunct="1"/>
            <a:endParaRPr lang="en-US" sz="2800" dirty="0"/>
          </a:p>
        </p:txBody>
      </p:sp>
      <p:pic>
        <p:nvPicPr>
          <p:cNvPr id="24579" name="Picture 4" descr="Rau cu"/>
          <p:cNvPicPr>
            <a:picLocks noChangeAspect="1" noChangeArrowheads="1"/>
          </p:cNvPicPr>
          <p:nvPr/>
        </p:nvPicPr>
        <p:blipFill>
          <a:blip r:embed="rId2"/>
          <a:srcRect/>
          <a:stretch>
            <a:fillRect/>
          </a:stretch>
        </p:blipFill>
        <p:spPr bwMode="auto">
          <a:xfrm>
            <a:off x="381000" y="2438400"/>
            <a:ext cx="8077200" cy="2935288"/>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3"/>
          <p:cNvSpPr>
            <a:spLocks noGrp="1"/>
          </p:cNvSpPr>
          <p:nvPr>
            <p:ph type="body" sz="quarter" idx="13"/>
          </p:nvPr>
        </p:nvSpPr>
        <p:spPr>
          <a:xfrm>
            <a:off x="304800" y="533400"/>
            <a:ext cx="8153400" cy="2133600"/>
          </a:xfrm>
        </p:spPr>
        <p:txBody>
          <a:bodyPr/>
          <a:lstStyle/>
          <a:p>
            <a:pPr eaLnBrk="1" hangingPunct="1"/>
            <a:r>
              <a:rPr lang="en-US" sz="2800" dirty="0" err="1"/>
              <a:t>Quả</a:t>
            </a:r>
            <a:r>
              <a:rPr lang="en-US" sz="2800" dirty="0"/>
              <a:t> </a:t>
            </a:r>
            <a:r>
              <a:rPr lang="en-US" sz="2800" dirty="0" err="1"/>
              <a:t>chín</a:t>
            </a:r>
            <a:r>
              <a:rPr lang="en-US" sz="2800" dirty="0"/>
              <a:t>: </a:t>
            </a:r>
            <a:r>
              <a:rPr lang="en-US" sz="2800" dirty="0" err="1"/>
              <a:t>Nên</a:t>
            </a:r>
            <a:r>
              <a:rPr lang="en-US" sz="2800" dirty="0"/>
              <a:t> </a:t>
            </a:r>
            <a:r>
              <a:rPr lang="en-US" sz="2800" dirty="0" err="1"/>
              <a:t>sử</a:t>
            </a:r>
            <a:r>
              <a:rPr lang="en-US" sz="2800" dirty="0"/>
              <a:t> </a:t>
            </a:r>
            <a:r>
              <a:rPr lang="en-US" sz="2800" dirty="0" err="1"/>
              <a:t>dụng</a:t>
            </a:r>
            <a:r>
              <a:rPr lang="en-US" sz="2800" dirty="0"/>
              <a:t> 2 </a:t>
            </a:r>
            <a:r>
              <a:rPr lang="en-US" sz="2800" dirty="0" err="1"/>
              <a:t>đơn</a:t>
            </a:r>
            <a:r>
              <a:rPr lang="en-US" sz="2800" dirty="0"/>
              <a:t> </a:t>
            </a:r>
            <a:r>
              <a:rPr lang="en-US" sz="2800" dirty="0" err="1"/>
              <a:t>vị</a:t>
            </a:r>
            <a:r>
              <a:rPr lang="en-US" sz="2800" dirty="0"/>
              <a:t> </a:t>
            </a:r>
            <a:r>
              <a:rPr lang="en-US" sz="2800" dirty="0" err="1"/>
              <a:t>quả</a:t>
            </a:r>
            <a:r>
              <a:rPr lang="en-US" sz="2800" dirty="0"/>
              <a:t> </a:t>
            </a:r>
            <a:r>
              <a:rPr lang="en-US" sz="2800" dirty="0" err="1"/>
              <a:t>chín</a:t>
            </a:r>
            <a:r>
              <a:rPr lang="en-US" sz="2800" dirty="0"/>
              <a:t> </a:t>
            </a:r>
            <a:r>
              <a:rPr lang="en-US" sz="2800" dirty="0" err="1"/>
              <a:t>một</a:t>
            </a:r>
            <a:r>
              <a:rPr lang="en-US" sz="2800" dirty="0"/>
              <a:t> </a:t>
            </a:r>
            <a:r>
              <a:rPr lang="en-US" sz="2800" dirty="0" err="1"/>
              <a:t>ngày</a:t>
            </a:r>
            <a:endParaRPr lang="en-US" sz="2800" dirty="0"/>
          </a:p>
          <a:p>
            <a:pPr eaLnBrk="1" hangingPunct="1"/>
            <a:r>
              <a:rPr lang="en-US" sz="2800" dirty="0" err="1"/>
              <a:t>Một</a:t>
            </a:r>
            <a:r>
              <a:rPr lang="en-US" sz="2800" dirty="0"/>
              <a:t> </a:t>
            </a:r>
            <a:r>
              <a:rPr lang="en-US" sz="2800" dirty="0" err="1"/>
              <a:t>đơn</a:t>
            </a:r>
            <a:r>
              <a:rPr lang="en-US" sz="2800" dirty="0"/>
              <a:t> </a:t>
            </a:r>
            <a:r>
              <a:rPr lang="en-US" sz="2800" dirty="0" err="1"/>
              <a:t>vị</a:t>
            </a:r>
            <a:r>
              <a:rPr lang="en-US" sz="2800" dirty="0"/>
              <a:t> </a:t>
            </a:r>
            <a:r>
              <a:rPr lang="en-US" sz="2800" dirty="0" err="1"/>
              <a:t>ăn</a:t>
            </a:r>
            <a:r>
              <a:rPr lang="en-US" sz="2800" dirty="0"/>
              <a:t> </a:t>
            </a:r>
            <a:r>
              <a:rPr lang="en-US" sz="2800" dirty="0" err="1"/>
              <a:t>trái</a:t>
            </a:r>
            <a:r>
              <a:rPr lang="en-US" sz="2800" dirty="0"/>
              <a:t> </a:t>
            </a:r>
            <a:r>
              <a:rPr lang="en-US" sz="2800" dirty="0" err="1"/>
              <a:t>cây</a:t>
            </a:r>
            <a:r>
              <a:rPr lang="en-US" sz="2800" dirty="0"/>
              <a:t>/ </a:t>
            </a:r>
            <a:r>
              <a:rPr lang="en-US" sz="2800" dirty="0" err="1"/>
              <a:t>quả</a:t>
            </a:r>
            <a:r>
              <a:rPr lang="en-US" sz="2800" dirty="0"/>
              <a:t> </a:t>
            </a:r>
            <a:r>
              <a:rPr lang="en-US" sz="2800" dirty="0" err="1"/>
              <a:t>chín</a:t>
            </a:r>
            <a:r>
              <a:rPr lang="en-US" sz="2800" dirty="0"/>
              <a:t> </a:t>
            </a:r>
            <a:r>
              <a:rPr lang="en-US" sz="2800" dirty="0" err="1"/>
              <a:t>bằng</a:t>
            </a:r>
            <a:r>
              <a:rPr lang="en-US" sz="2800" dirty="0"/>
              <a:t> 80g </a:t>
            </a:r>
            <a:r>
              <a:rPr lang="en-US" sz="2800" dirty="0" err="1"/>
              <a:t>trái</a:t>
            </a:r>
            <a:r>
              <a:rPr lang="en-US" sz="2800" dirty="0"/>
              <a:t> </a:t>
            </a:r>
            <a:r>
              <a:rPr lang="en-US" sz="2800" dirty="0" err="1"/>
              <a:t>cây</a:t>
            </a:r>
            <a:r>
              <a:rPr lang="en-US" sz="2800" dirty="0"/>
              <a:t>/ </a:t>
            </a:r>
            <a:r>
              <a:rPr lang="en-US" sz="2800" dirty="0" err="1"/>
              <a:t>quả</a:t>
            </a:r>
            <a:r>
              <a:rPr lang="en-US" sz="2800" dirty="0"/>
              <a:t> </a:t>
            </a:r>
            <a:r>
              <a:rPr lang="en-US" sz="2800" dirty="0" err="1"/>
              <a:t>chín</a:t>
            </a:r>
            <a:r>
              <a:rPr lang="en-US" sz="2800" dirty="0"/>
              <a:t> </a:t>
            </a:r>
            <a:r>
              <a:rPr lang="en-US" sz="2800" dirty="0" err="1"/>
              <a:t>tương</a:t>
            </a:r>
            <a:r>
              <a:rPr lang="en-US" sz="2800" dirty="0"/>
              <a:t> </a:t>
            </a:r>
            <a:r>
              <a:rPr lang="en-US" sz="2800" dirty="0" err="1"/>
              <a:t>đương</a:t>
            </a:r>
            <a:r>
              <a:rPr lang="en-US" sz="2800" dirty="0"/>
              <a:t> </a:t>
            </a:r>
            <a:r>
              <a:rPr lang="en-US" sz="2800" dirty="0" err="1"/>
              <a:t>với</a:t>
            </a:r>
            <a:r>
              <a:rPr lang="en-US" sz="2800" dirty="0"/>
              <a:t>:</a:t>
            </a:r>
          </a:p>
          <a:p>
            <a:pPr eaLnBrk="1" hangingPunct="1"/>
            <a:endParaRPr lang="en-US" sz="2800" dirty="0"/>
          </a:p>
        </p:txBody>
      </p:sp>
      <p:pic>
        <p:nvPicPr>
          <p:cNvPr id="26627" name="Picture 4" descr="Trai cay"/>
          <p:cNvPicPr>
            <a:picLocks noChangeAspect="1" noChangeArrowheads="1"/>
          </p:cNvPicPr>
          <p:nvPr/>
        </p:nvPicPr>
        <p:blipFill>
          <a:blip r:embed="rId2"/>
          <a:srcRect l="4362" r="4877"/>
          <a:stretch>
            <a:fillRect/>
          </a:stretch>
        </p:blipFill>
        <p:spPr bwMode="auto">
          <a:xfrm>
            <a:off x="304800" y="2514600"/>
            <a:ext cx="8305800" cy="2874963"/>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eaLnBrk="1" fontAlgn="auto" hangingPunct="1">
              <a:spcAft>
                <a:spcPts val="0"/>
              </a:spcAft>
              <a:defRPr/>
            </a:pPr>
            <a:r>
              <a:rPr lang="en-US" sz="3600" b="1" dirty="0">
                <a:solidFill>
                  <a:srgbClr val="FF0000"/>
                </a:solidFill>
              </a:rPr>
              <a:t>BỮA PHỤ: KHUYẾN NGHỊ SỬ DỤNG SỮA VÀ CHẾ PHẨM SỮA CHO TRẺ EM</a:t>
            </a:r>
          </a:p>
        </p:txBody>
      </p:sp>
      <p:sp>
        <p:nvSpPr>
          <p:cNvPr id="22531" name="Content Placeholder 2"/>
          <p:cNvSpPr>
            <a:spLocks noGrp="1"/>
          </p:cNvSpPr>
          <p:nvPr>
            <p:ph idx="1"/>
          </p:nvPr>
        </p:nvSpPr>
        <p:spPr/>
        <p:txBody>
          <a:bodyPr/>
          <a:lstStyle/>
          <a:p>
            <a:pPr eaLnBrk="1" hangingPunct="1"/>
            <a:endParaRPr lang="en-US"/>
          </a:p>
        </p:txBody>
      </p:sp>
      <p:pic>
        <p:nvPicPr>
          <p:cNvPr id="22532" name="Picture 2"/>
          <p:cNvPicPr>
            <a:picLocks noChangeAspect="1" noChangeArrowheads="1"/>
          </p:cNvPicPr>
          <p:nvPr/>
        </p:nvPicPr>
        <p:blipFill>
          <a:blip r:embed="rId2"/>
          <a:srcRect/>
          <a:stretch>
            <a:fillRect/>
          </a:stretch>
        </p:blipFill>
        <p:spPr bwMode="auto">
          <a:xfrm>
            <a:off x="219075" y="1524000"/>
            <a:ext cx="8466138" cy="51054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475CDB32-43E9-4B87-80A7-E582B4E44B97}"/>
              </a:ext>
            </a:extLst>
          </p:cNvPr>
          <p:cNvSpPr>
            <a:spLocks noGrp="1"/>
          </p:cNvSpPr>
          <p:nvPr>
            <p:ph type="title"/>
          </p:nvPr>
        </p:nvSpPr>
        <p:spPr/>
        <p:txBody>
          <a:bodyPr/>
          <a:lstStyle/>
          <a:p>
            <a:r>
              <a:rPr lang="en-US" altLang="en-US" sz="3200" b="1">
                <a:solidFill>
                  <a:srgbClr val="FF0000"/>
                </a:solidFill>
                <a:latin typeface="Times New Roman" panose="02020603050405020304" pitchFamily="18" charset="0"/>
                <a:cs typeface="Times New Roman" panose="02020603050405020304" pitchFamily="18" charset="0"/>
              </a:rPr>
              <a:t>TẦNG 5: DẦU MỠ</a:t>
            </a:r>
            <a:endParaRPr lang="en-US" altLang="en-US" sz="3200" b="1">
              <a:solidFill>
                <a:srgbClr val="FF0000"/>
              </a:solidFill>
            </a:endParaRPr>
          </a:p>
        </p:txBody>
      </p:sp>
      <p:sp>
        <p:nvSpPr>
          <p:cNvPr id="3" name="Content Placeholder 2">
            <a:extLst>
              <a:ext uri="{FF2B5EF4-FFF2-40B4-BE49-F238E27FC236}">
                <a16:creationId xmlns:a16="http://schemas.microsoft.com/office/drawing/2014/main" xmlns="" id="{2B2F6815-F527-441F-911C-B579476C72E9}"/>
              </a:ext>
            </a:extLst>
          </p:cNvPr>
          <p:cNvSpPr>
            <a:spLocks noGrp="1"/>
          </p:cNvSpPr>
          <p:nvPr>
            <p:ph idx="1"/>
          </p:nvPr>
        </p:nvSpPr>
        <p:spPr/>
        <p:txBody>
          <a:bodyPr>
            <a:normAutofit/>
          </a:bodyPr>
          <a:lstStyle/>
          <a:p>
            <a:pPr marL="0" indent="0">
              <a:buFont typeface="Arial" panose="020B0604020202020204" pitchFamily="34" charset="0"/>
              <a:buNone/>
            </a:pPr>
            <a:r>
              <a:rPr lang="vi-VN" altLang="ja-JP" sz="2800" b="1" i="1">
                <a:solidFill>
                  <a:srgbClr val="FF0000"/>
                </a:solidFill>
                <a:latin typeface="Times New Roman" panose="02020603050405020304" pitchFamily="18" charset="0"/>
                <a:cs typeface="Times New Roman" panose="02020603050405020304" pitchFamily="18" charset="0"/>
              </a:rPr>
              <a:t>Cách tính một đơn vị ăn dầu mỡ</a:t>
            </a:r>
            <a:r>
              <a:rPr lang="en-US" altLang="ja-JP" sz="2800" b="1" i="1">
                <a:solidFill>
                  <a:srgbClr val="FF0000"/>
                </a:solidFill>
                <a:latin typeface="Times New Roman" panose="02020603050405020304" pitchFamily="18" charset="0"/>
                <a:cs typeface="Times New Roman" panose="02020603050405020304" pitchFamily="18" charset="0"/>
              </a:rPr>
              <a:t>:</a:t>
            </a:r>
          </a:p>
          <a:p>
            <a:pPr marL="0" indent="0"/>
            <a:r>
              <a:rPr lang="vi-VN" altLang="ja-JP" sz="2800">
                <a:latin typeface="Times New Roman" panose="02020603050405020304" pitchFamily="18" charset="0"/>
                <a:cs typeface="Times New Roman" panose="02020603050405020304" pitchFamily="18" charset="0"/>
              </a:rPr>
              <a:t>Một  đơn  vị  ăn  dầu  mỡ  tương  đương  với  </a:t>
            </a:r>
            <a:r>
              <a:rPr lang="vi-VN" altLang="ja-JP" sz="2800">
                <a:solidFill>
                  <a:srgbClr val="FF0000"/>
                </a:solidFill>
                <a:latin typeface="Times New Roman" panose="02020603050405020304" pitchFamily="18" charset="0"/>
                <a:cs typeface="Times New Roman" panose="02020603050405020304" pitchFamily="18" charset="0"/>
              </a:rPr>
              <a:t>5g  mỡ</a:t>
            </a:r>
            <a:r>
              <a:rPr lang="en-US" altLang="ja-JP" sz="2800">
                <a:latin typeface="Times New Roman" panose="02020603050405020304" pitchFamily="18" charset="0"/>
                <a:cs typeface="Times New Roman" panose="02020603050405020304" pitchFamily="18" charset="0"/>
              </a:rPr>
              <a:t> (</a:t>
            </a:r>
            <a:r>
              <a:rPr lang="vi-VN" altLang="ja-JP" sz="2800">
                <a:latin typeface="Times New Roman" panose="02020603050405020304" pitchFamily="18" charset="0"/>
                <a:cs typeface="Times New Roman" panose="02020603050405020304" pitchFamily="18" charset="0"/>
              </a:rPr>
              <a:t>1 thìa 2,5ml mỡ đầy) hoặc tương đương với 5ml dầu ăn</a:t>
            </a:r>
            <a:r>
              <a:rPr lang="en-US" altLang="ja-JP" sz="2800">
                <a:latin typeface="Times New Roman" panose="02020603050405020304" pitchFamily="18" charset="0"/>
                <a:cs typeface="Times New Roman" panose="02020603050405020304" pitchFamily="18" charset="0"/>
              </a:rPr>
              <a:t> </a:t>
            </a:r>
            <a:r>
              <a:rPr lang="vi-VN" altLang="ja-JP" sz="2800">
                <a:latin typeface="Times New Roman" panose="02020603050405020304" pitchFamily="18" charset="0"/>
                <a:cs typeface="Times New Roman" panose="02020603050405020304" pitchFamily="18" charset="0"/>
              </a:rPr>
              <a:t>(1 thìa 5ml dầu ăn)</a:t>
            </a:r>
            <a:r>
              <a:rPr lang="en-US" altLang="ja-JP" sz="2800">
                <a:latin typeface="Times New Roman" panose="02020603050405020304" pitchFamily="18" charset="0"/>
                <a:cs typeface="Times New Roman" panose="02020603050405020304" pitchFamily="18" charset="0"/>
              </a:rPr>
              <a:t>, một miếng b</a:t>
            </a:r>
            <a:r>
              <a:rPr lang="vi-VN" altLang="ja-JP" sz="2800">
                <a:latin typeface="Times New Roman" panose="02020603050405020304" pitchFamily="18" charset="0"/>
                <a:cs typeface="Times New Roman" panose="02020603050405020304" pitchFamily="18" charset="0"/>
              </a:rPr>
              <a:t>ơ</a:t>
            </a:r>
            <a:r>
              <a:rPr lang="en-US" altLang="ja-JP" sz="2800">
                <a:latin typeface="Times New Roman" panose="02020603050405020304" pitchFamily="18" charset="0"/>
                <a:cs typeface="Times New Roman" panose="02020603050405020304" pitchFamily="18" charset="0"/>
              </a:rPr>
              <a:t> 6g</a:t>
            </a:r>
            <a:r>
              <a:rPr lang="vi-VN" altLang="ja-JP" sz="2800">
                <a:latin typeface="Times New Roman" panose="02020603050405020304" pitchFamily="18" charset="0"/>
                <a:cs typeface="Times New Roman" panose="02020603050405020304" pitchFamily="18" charset="0"/>
              </a:rPr>
              <a:t>.</a:t>
            </a:r>
            <a:endParaRPr lang="en-US" altLang="ja-JP" sz="280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altLang="ja-JP" sz="2800" b="1" i="1">
              <a:solidFill>
                <a:srgbClr val="FF0000"/>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r>
              <a:rPr lang="vi-VN" altLang="ja-JP" sz="2800" b="1" i="1">
                <a:solidFill>
                  <a:srgbClr val="FF0000"/>
                </a:solidFill>
                <a:latin typeface="Times New Roman" panose="02020603050405020304" pitchFamily="18" charset="0"/>
                <a:cs typeface="Times New Roman" panose="02020603050405020304" pitchFamily="18" charset="0"/>
              </a:rPr>
              <a:t>Số lượng đơn vị ăn dầu mỡ của trẻ </a:t>
            </a:r>
            <a:r>
              <a:rPr lang="en-US" altLang="ja-JP" sz="2800" b="1" i="1">
                <a:solidFill>
                  <a:srgbClr val="FF0000"/>
                </a:solidFill>
                <a:latin typeface="Times New Roman" panose="02020603050405020304" pitchFamily="18" charset="0"/>
                <a:cs typeface="Times New Roman" panose="02020603050405020304" pitchFamily="18" charset="0"/>
              </a:rPr>
              <a:t>3-5</a:t>
            </a:r>
            <a:r>
              <a:rPr lang="vi-VN" altLang="ja-JP" sz="2800" b="1" i="1">
                <a:solidFill>
                  <a:srgbClr val="FF0000"/>
                </a:solidFill>
                <a:latin typeface="Times New Roman" panose="02020603050405020304" pitchFamily="18" charset="0"/>
                <a:cs typeface="Times New Roman" panose="02020603050405020304" pitchFamily="18" charset="0"/>
              </a:rPr>
              <a:t> tuổi:</a:t>
            </a:r>
            <a:r>
              <a:rPr lang="en-US" altLang="ja-JP" sz="2800" b="1" i="1">
                <a:solidFill>
                  <a:srgbClr val="FF0000"/>
                </a:solidFill>
                <a:latin typeface="Times New Roman" panose="02020603050405020304" pitchFamily="18" charset="0"/>
                <a:cs typeface="Times New Roman" panose="02020603050405020304" pitchFamily="18" charset="0"/>
              </a:rPr>
              <a:t> </a:t>
            </a:r>
            <a:r>
              <a:rPr lang="en-US" altLang="ja-JP" sz="2800">
                <a:latin typeface="Times New Roman" panose="02020603050405020304" pitchFamily="18" charset="0"/>
                <a:cs typeface="Times New Roman" panose="02020603050405020304" pitchFamily="18" charset="0"/>
              </a:rPr>
              <a:t>5 đơn vị</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665B07B9-F3E6-454F-BFDE-46F6C9962DEC}"/>
              </a:ext>
            </a:extLst>
          </p:cNvPr>
          <p:cNvSpPr>
            <a:spLocks noGrp="1"/>
          </p:cNvSpPr>
          <p:nvPr>
            <p:ph type="title"/>
          </p:nvPr>
        </p:nvSpPr>
        <p:spPr/>
        <p:txBody>
          <a:bodyPr/>
          <a:lstStyle/>
          <a:p>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14339" name="Content Placeholder 2">
            <a:extLst>
              <a:ext uri="{FF2B5EF4-FFF2-40B4-BE49-F238E27FC236}">
                <a16:creationId xmlns:a16="http://schemas.microsoft.com/office/drawing/2014/main" xmlns="" id="{E29AEAB6-D13A-45BD-8908-3B32B62EED0C}"/>
              </a:ext>
            </a:extLst>
          </p:cNvPr>
          <p:cNvSpPr>
            <a:spLocks noGrp="1"/>
          </p:cNvSpPr>
          <p:nvPr>
            <p:ph idx="1"/>
          </p:nvPr>
        </p:nvSpPr>
        <p:spPr/>
        <p:txBody>
          <a:bodyPr/>
          <a:lstStyle/>
          <a:p>
            <a:pPr>
              <a:buFont typeface="Arial" panose="020B0604020202020204" pitchFamily="34" charset="0"/>
              <a:buNone/>
            </a:pPr>
            <a:r>
              <a:rPr lang="en-US" altLang="en-US" b="1">
                <a:solidFill>
                  <a:srgbClr val="FF0000"/>
                </a:solidFill>
                <a:cs typeface="Times New Roman" panose="02020603050405020304" pitchFamily="18" charset="0"/>
              </a:rPr>
              <a:t>   </a:t>
            </a:r>
          </a:p>
          <a:p>
            <a:pPr>
              <a:buFont typeface="Arial" panose="020B0604020202020204" pitchFamily="34" charset="0"/>
              <a:buNone/>
            </a:pPr>
            <a:endParaRPr lang="en-US" altLang="en-US" b="1">
              <a:solidFill>
                <a:srgbClr val="FF0000"/>
              </a:solidFill>
              <a:cs typeface="Times New Roman" panose="02020603050405020304" pitchFamily="18" charset="0"/>
            </a:endParaRPr>
          </a:p>
          <a:p>
            <a:pPr algn="ctr">
              <a:buFont typeface="Arial" panose="020B0604020202020204" pitchFamily="34" charset="0"/>
              <a:buNone/>
            </a:pPr>
            <a:r>
              <a:rPr lang="vi-VN" altLang="en-US" b="1">
                <a:solidFill>
                  <a:srgbClr val="FF0000"/>
                </a:solidFill>
                <a:cs typeface="Times New Roman" panose="02020603050405020304" pitchFamily="18" charset="0"/>
              </a:rPr>
              <a:t>TẦNG</a:t>
            </a:r>
            <a:r>
              <a:rPr lang="en-US" altLang="en-US" b="1">
                <a:solidFill>
                  <a:srgbClr val="FF0000"/>
                </a:solidFill>
                <a:cs typeface="Times New Roman" panose="02020603050405020304" pitchFamily="18" charset="0"/>
              </a:rPr>
              <a:t> 6</a:t>
            </a:r>
            <a:r>
              <a:rPr lang="vi-VN" altLang="en-US" b="1">
                <a:solidFill>
                  <a:srgbClr val="FF0000"/>
                </a:solidFill>
                <a:cs typeface="Times New Roman" panose="02020603050405020304" pitchFamily="18" charset="0"/>
              </a:rPr>
              <a:t>: ĐƯỜNG</a:t>
            </a:r>
            <a:r>
              <a:rPr lang="en-US" altLang="en-US" b="1">
                <a:solidFill>
                  <a:srgbClr val="FF0000"/>
                </a:solidFill>
                <a:cs typeface="Times New Roman" panose="02020603050405020304" pitchFamily="18" charset="0"/>
              </a:rPr>
              <a:t>, MUỐI</a:t>
            </a:r>
            <a:endParaRPr lang="en-US" altLang="en-US" b="1">
              <a:solidFill>
                <a:srgbClr val="FF0000"/>
              </a:solidFill>
              <a:latin typeface="Times New Roman" panose="02020603050405020304" pitchFamily="18" charset="0"/>
              <a:cs typeface="Times New Roman" panose="02020603050405020304" pitchFamily="18" charset="0"/>
            </a:endParaRPr>
          </a:p>
          <a:p>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B643BBC8-AD7B-487E-8374-D0CBC47115AB}"/>
              </a:ext>
            </a:extLst>
          </p:cNvPr>
          <p:cNvSpPr>
            <a:spLocks noGrp="1"/>
          </p:cNvSpPr>
          <p:nvPr>
            <p:ph type="title"/>
          </p:nvPr>
        </p:nvSpPr>
        <p:spPr/>
        <p:txBody>
          <a:bodyPr/>
          <a:lstStyle/>
          <a:p>
            <a:r>
              <a:rPr lang="vi-VN" altLang="en-US" sz="3200" b="1">
                <a:solidFill>
                  <a:srgbClr val="FF0000"/>
                </a:solidFill>
                <a:cs typeface="Times New Roman" panose="02020603050405020304" pitchFamily="18" charset="0"/>
              </a:rPr>
              <a:t>TẦNG</a:t>
            </a:r>
            <a:r>
              <a:rPr lang="en-US" altLang="en-US" sz="3200" b="1">
                <a:solidFill>
                  <a:srgbClr val="FF0000"/>
                </a:solidFill>
                <a:cs typeface="Times New Roman" panose="02020603050405020304" pitchFamily="18" charset="0"/>
              </a:rPr>
              <a:t> 6</a:t>
            </a:r>
            <a:r>
              <a:rPr lang="vi-VN" altLang="en-US" sz="3200" b="1">
                <a:solidFill>
                  <a:srgbClr val="FF0000"/>
                </a:solidFill>
                <a:cs typeface="Times New Roman" panose="02020603050405020304" pitchFamily="18" charset="0"/>
              </a:rPr>
              <a:t>: ĐƯỜNG</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15363" name="Content Placeholder 2">
            <a:extLst>
              <a:ext uri="{FF2B5EF4-FFF2-40B4-BE49-F238E27FC236}">
                <a16:creationId xmlns:a16="http://schemas.microsoft.com/office/drawing/2014/main" xmlns="" id="{2BFC9F64-135B-4359-8113-1665C5FAAF1C}"/>
              </a:ext>
            </a:extLst>
          </p:cNvPr>
          <p:cNvSpPr>
            <a:spLocks noGrp="1"/>
          </p:cNvSpPr>
          <p:nvPr>
            <p:ph idx="1"/>
          </p:nvPr>
        </p:nvSpPr>
        <p:spPr/>
        <p:txBody>
          <a:bodyPr/>
          <a:lstStyle/>
          <a:p>
            <a:r>
              <a:rPr lang="vi-VN" altLang="en-US">
                <a:latin typeface="Times New Roman" panose="02020603050405020304" pitchFamily="18" charset="0"/>
                <a:cs typeface="Times New Roman" panose="02020603050405020304" pitchFamily="18" charset="0"/>
              </a:rPr>
              <a:t>Cách tính một đơn vị ăn đường: Một đơn vị ăn đường</a:t>
            </a:r>
            <a:r>
              <a:rPr lang="en-US" altLang="en-US">
                <a:latin typeface="Times New Roman" panose="02020603050405020304" pitchFamily="18" charset="0"/>
                <a:cs typeface="Times New Roman" panose="02020603050405020304" pitchFamily="18" charset="0"/>
              </a:rPr>
              <a:t> </a:t>
            </a:r>
            <a:r>
              <a:rPr lang="vi-VN" altLang="en-US">
                <a:latin typeface="Times New Roman" panose="02020603050405020304" pitchFamily="18" charset="0"/>
                <a:cs typeface="Times New Roman" panose="02020603050405020304" pitchFamily="18" charset="0"/>
              </a:rPr>
              <a:t>tương đương với </a:t>
            </a:r>
            <a:r>
              <a:rPr lang="vi-VN" altLang="en-US">
                <a:solidFill>
                  <a:srgbClr val="FF0000"/>
                </a:solidFill>
                <a:latin typeface="Times New Roman" panose="02020603050405020304" pitchFamily="18" charset="0"/>
                <a:cs typeface="Times New Roman" panose="02020603050405020304" pitchFamily="18" charset="0"/>
              </a:rPr>
              <a:t>5g đường</a:t>
            </a:r>
            <a:r>
              <a:rPr lang="vi-VN" altLang="en-US">
                <a:latin typeface="Times New Roman" panose="02020603050405020304" pitchFamily="18" charset="0"/>
                <a:cs typeface="Times New Roman" panose="02020603050405020304" pitchFamily="18" charset="0"/>
              </a:rPr>
              <a:t> (1 thìa 2,5ml đường đầy)</a:t>
            </a:r>
            <a:r>
              <a:rPr lang="en-US" altLang="en-US">
                <a:latin typeface="Times New Roman" panose="02020603050405020304" pitchFamily="18" charset="0"/>
                <a:cs typeface="Times New Roman" panose="02020603050405020304" pitchFamily="18" charset="0"/>
              </a:rPr>
              <a:t>, 1 thìa mật ong 6g, 1 miếng lẹo lạc 8g.</a:t>
            </a:r>
            <a:endParaRPr lang="vi-VN" altLang="en-US">
              <a:latin typeface="Times New Roman" panose="02020603050405020304" pitchFamily="18" charset="0"/>
              <a:cs typeface="Times New Roman" panose="02020603050405020304" pitchFamily="18" charset="0"/>
            </a:endParaRPr>
          </a:p>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Trẻ 3-5 tuổi chỉ nên sử dụng dưới 15g đường 1 ngày (3 đơn vị)</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82DD2759-D8D0-4E53-B6EC-EEC34F94C25F}"/>
              </a:ext>
            </a:extLst>
          </p:cNvPr>
          <p:cNvSpPr>
            <a:spLocks noGrp="1"/>
          </p:cNvSpPr>
          <p:nvPr>
            <p:ph type="title"/>
          </p:nvPr>
        </p:nvSpPr>
        <p:spPr/>
        <p:txBody>
          <a:bodyPr/>
          <a:lstStyle/>
          <a:p>
            <a:r>
              <a:rPr lang="vi-VN" altLang="en-US" sz="3200" b="1">
                <a:solidFill>
                  <a:srgbClr val="FF0000"/>
                </a:solidFill>
                <a:cs typeface="Times New Roman" panose="02020603050405020304" pitchFamily="18" charset="0"/>
              </a:rPr>
              <a:t>TẦNG</a:t>
            </a:r>
            <a:r>
              <a:rPr lang="en-US" altLang="en-US" sz="3200" b="1">
                <a:solidFill>
                  <a:srgbClr val="FF0000"/>
                </a:solidFill>
                <a:cs typeface="Times New Roman" panose="02020603050405020304" pitchFamily="18" charset="0"/>
              </a:rPr>
              <a:t> 6: MUỐI</a:t>
            </a:r>
            <a:endParaRPr lang="en-US" altLang="en-US" sz="3200" b="1">
              <a:solidFill>
                <a:srgbClr val="FF0000"/>
              </a:solidFill>
            </a:endParaRPr>
          </a:p>
        </p:txBody>
      </p:sp>
      <p:sp>
        <p:nvSpPr>
          <p:cNvPr id="16387" name="Content Placeholder 2">
            <a:extLst>
              <a:ext uri="{FF2B5EF4-FFF2-40B4-BE49-F238E27FC236}">
                <a16:creationId xmlns:a16="http://schemas.microsoft.com/office/drawing/2014/main" xmlns="" id="{2EE8C49B-7122-4BC5-9346-4F6D2CC28E88}"/>
              </a:ext>
            </a:extLst>
          </p:cNvPr>
          <p:cNvSpPr>
            <a:spLocks noGrp="1"/>
          </p:cNvSpPr>
          <p:nvPr>
            <p:ph idx="1"/>
          </p:nvPr>
        </p:nvSpPr>
        <p:spPr/>
        <p:txBody>
          <a:bodyPr/>
          <a:lstStyle/>
          <a:p>
            <a:endParaRPr lang="en-US" altLang="en-US">
              <a:latin typeface="Times New Roman" panose="02020603050405020304" pitchFamily="18" charset="0"/>
              <a:cs typeface="Times New Roman" panose="02020603050405020304" pitchFamily="18" charset="0"/>
            </a:endParaRPr>
          </a:p>
          <a:p>
            <a:r>
              <a:rPr lang="en-US" altLang="en-US">
                <a:latin typeface="Times New Roman" panose="02020603050405020304" pitchFamily="18" charset="0"/>
                <a:cs typeface="Times New Roman" panose="02020603050405020304" pitchFamily="18" charset="0"/>
              </a:rPr>
              <a:t>Trẻ 3-5 tuổi chỉ nên sử dụng d</a:t>
            </a:r>
            <a:r>
              <a:rPr lang="vi-VN" altLang="en-US">
                <a:latin typeface="Times New Roman" panose="02020603050405020304" pitchFamily="18" charset="0"/>
                <a:cs typeface="Times New Roman" panose="02020603050405020304" pitchFamily="18" charset="0"/>
              </a:rPr>
              <a:t>ư</a:t>
            </a:r>
            <a:r>
              <a:rPr lang="en-US" altLang="en-US">
                <a:latin typeface="Times New Roman" panose="02020603050405020304" pitchFamily="18" charset="0"/>
                <a:cs typeface="Times New Roman" panose="02020603050405020304" pitchFamily="18" charset="0"/>
              </a:rPr>
              <a:t>ới 3g muối 1 ngày.</a:t>
            </a:r>
          </a:p>
          <a:p>
            <a:r>
              <a:rPr lang="en-US" altLang="en-US">
                <a:latin typeface="Times New Roman" panose="02020603050405020304" pitchFamily="18" charset="0"/>
                <a:cs typeface="Times New Roman" panose="02020603050405020304" pitchFamily="18" charset="0"/>
              </a:rPr>
              <a:t>T</a:t>
            </a:r>
            <a:r>
              <a:rPr lang="vi-VN" altLang="en-US">
                <a:latin typeface="Times New Roman" panose="02020603050405020304" pitchFamily="18" charset="0"/>
                <a:cs typeface="Times New Roman" panose="02020603050405020304" pitchFamily="18" charset="0"/>
              </a:rPr>
              <a:t>ư</a:t>
            </a:r>
            <a:r>
              <a:rPr lang="en-US" altLang="en-US">
                <a:latin typeface="Times New Roman" panose="02020603050405020304" pitchFamily="18" charset="0"/>
                <a:cs typeface="Times New Roman" panose="02020603050405020304" pitchFamily="18" charset="0"/>
              </a:rPr>
              <a:t>ơng đ</a:t>
            </a:r>
            <a:r>
              <a:rPr lang="vi-VN" altLang="en-US">
                <a:latin typeface="Times New Roman" panose="02020603050405020304" pitchFamily="18" charset="0"/>
                <a:cs typeface="Times New Roman" panose="02020603050405020304" pitchFamily="18" charset="0"/>
              </a:rPr>
              <a:t>ư</a:t>
            </a:r>
            <a:r>
              <a:rPr lang="en-US" altLang="en-US">
                <a:latin typeface="Times New Roman" panose="02020603050405020304" pitchFamily="18" charset="0"/>
                <a:cs typeface="Times New Roman" panose="02020603050405020304" pitchFamily="18" charset="0"/>
              </a:rPr>
              <a:t>ơng với: 1 thìa nhỏ muối (3g); 1,5 thìa bột canh (5g); 1,5 thìa hạt nêm (6g); 1,5 thìa mắm (15g); 2 thìa xìa dầu (21g)</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xmlns="" id="{2D7D875A-7C80-4935-9FE4-F06580C9A431}"/>
              </a:ext>
            </a:extLst>
          </p:cNvPr>
          <p:cNvSpPr>
            <a:spLocks noGrp="1"/>
          </p:cNvSpPr>
          <p:nvPr>
            <p:ph type="title"/>
          </p:nvPr>
        </p:nvSpPr>
        <p:spPr/>
        <p:txBody>
          <a:bodyPr/>
          <a:lstStyle/>
          <a:p>
            <a:r>
              <a:rPr lang="en-US" altLang="en-US" sz="3200">
                <a:solidFill>
                  <a:srgbClr val="FF0000"/>
                </a:solidFill>
                <a:latin typeface="Times New Roman" panose="02020603050405020304" pitchFamily="18" charset="0"/>
                <a:cs typeface="Times New Roman" panose="02020603050405020304" pitchFamily="18" charset="0"/>
              </a:rPr>
              <a:t>Uống đủ nước</a:t>
            </a:r>
          </a:p>
        </p:txBody>
      </p:sp>
      <p:sp>
        <p:nvSpPr>
          <p:cNvPr id="17411" name="Content Placeholder 2">
            <a:extLst>
              <a:ext uri="{FF2B5EF4-FFF2-40B4-BE49-F238E27FC236}">
                <a16:creationId xmlns:a16="http://schemas.microsoft.com/office/drawing/2014/main" xmlns="" id="{A80D64B0-3C9F-4CEB-857E-7E5C3E5106B9}"/>
              </a:ext>
            </a:extLst>
          </p:cNvPr>
          <p:cNvSpPr>
            <a:spLocks noGrp="1"/>
          </p:cNvSpPr>
          <p:nvPr>
            <p:ph idx="1"/>
          </p:nvPr>
        </p:nvSpPr>
        <p:spPr/>
        <p:txBody>
          <a:bodyPr/>
          <a:lstStyle/>
          <a:p>
            <a:r>
              <a:rPr lang="vi-VN" altLang="en-US" sz="2800">
                <a:latin typeface="Times New Roman" panose="02020603050405020304" pitchFamily="18" charset="0"/>
                <a:cs typeface="Times New Roman" panose="02020603050405020304" pitchFamily="18" charset="0"/>
              </a:rPr>
              <a:t>Nhu cầu nước uống tùy theo cân nặng, tuổi và hoạt động thể lực của trẻ. Trẻ </a:t>
            </a:r>
            <a:r>
              <a:rPr lang="en-US" altLang="en-US" sz="2800">
                <a:latin typeface="Times New Roman" panose="02020603050405020304" pitchFamily="18" charset="0"/>
                <a:cs typeface="Times New Roman" panose="02020603050405020304" pitchFamily="18" charset="0"/>
              </a:rPr>
              <a:t>3-5 </a:t>
            </a:r>
            <a:r>
              <a:rPr lang="vi-VN" altLang="en-US" sz="2800">
                <a:latin typeface="Times New Roman" panose="02020603050405020304" pitchFamily="18" charset="0"/>
                <a:cs typeface="Times New Roman" panose="02020603050405020304" pitchFamily="18" charset="0"/>
              </a:rPr>
              <a:t>tuổi cần uống trung bình từ 1300ml nước tương đương với 6 ly nước mỗi ngày để cơ thể khỏe mạnh và chuyển hóa tốt.</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EC1F2912-749F-4E1C-88CF-EBF6BAE261B6}"/>
              </a:ext>
            </a:extLst>
          </p:cNvPr>
          <p:cNvSpPr>
            <a:spLocks noGrp="1"/>
          </p:cNvSpPr>
          <p:nvPr>
            <p:ph type="title"/>
          </p:nvPr>
        </p:nvSpPr>
        <p:spPr/>
        <p:txBody>
          <a:bodyPr/>
          <a:lstStyle/>
          <a:p>
            <a:r>
              <a:rPr lang="en-US" altLang="en-US" sz="3200">
                <a:solidFill>
                  <a:srgbClr val="FF0000"/>
                </a:solidFill>
                <a:latin typeface="Times New Roman" panose="02020603050405020304" pitchFamily="18" charset="0"/>
                <a:cs typeface="Times New Roman" panose="02020603050405020304" pitchFamily="18" charset="0"/>
              </a:rPr>
              <a:t>Tăng cường vận động thể lực hàng ngày</a:t>
            </a:r>
          </a:p>
        </p:txBody>
      </p:sp>
      <p:sp>
        <p:nvSpPr>
          <p:cNvPr id="18435" name="Content Placeholder 2">
            <a:extLst>
              <a:ext uri="{FF2B5EF4-FFF2-40B4-BE49-F238E27FC236}">
                <a16:creationId xmlns:a16="http://schemas.microsoft.com/office/drawing/2014/main" xmlns="" id="{9B45AA08-E135-4988-9C26-E95ED0F598D9}"/>
              </a:ext>
            </a:extLst>
          </p:cNvPr>
          <p:cNvSpPr>
            <a:spLocks noGrp="1"/>
          </p:cNvSpPr>
          <p:nvPr>
            <p:ph idx="1"/>
          </p:nvPr>
        </p:nvSpPr>
        <p:spPr/>
        <p:txBody>
          <a:bodyPr/>
          <a:lstStyle/>
          <a:p>
            <a:r>
              <a:rPr lang="en-US" altLang="en-US" sz="2800">
                <a:latin typeface="Times New Roman" panose="02020603050405020304" pitchFamily="18" charset="0"/>
                <a:cs typeface="Times New Roman" panose="02020603050405020304" pitchFamily="18" charset="0"/>
              </a:rPr>
              <a:t>Theo tổ chức Y tế thế giới trẻ nhỏ d</a:t>
            </a:r>
            <a:r>
              <a:rPr lang="vi-VN" altLang="en-US" sz="2800">
                <a:latin typeface="Times New Roman" panose="02020603050405020304" pitchFamily="18" charset="0"/>
                <a:cs typeface="Times New Roman" panose="02020603050405020304" pitchFamily="18" charset="0"/>
              </a:rPr>
              <a:t>ư</a:t>
            </a:r>
            <a:r>
              <a:rPr lang="en-US" altLang="en-US" sz="2800">
                <a:latin typeface="Times New Roman" panose="02020603050405020304" pitchFamily="18" charset="0"/>
                <a:cs typeface="Times New Roman" panose="02020603050405020304" pitchFamily="18" charset="0"/>
              </a:rPr>
              <a:t>ới 5 tuổi nên đ</a:t>
            </a:r>
            <a:r>
              <a:rPr lang="vi-VN" altLang="en-US" sz="2800">
                <a:latin typeface="Times New Roman" panose="02020603050405020304" pitchFamily="18" charset="0"/>
                <a:cs typeface="Times New Roman" panose="02020603050405020304" pitchFamily="18" charset="0"/>
              </a:rPr>
              <a:t>ư</a:t>
            </a:r>
            <a:r>
              <a:rPr lang="en-US" altLang="en-US" sz="2800">
                <a:latin typeface="Times New Roman" panose="02020603050405020304" pitchFamily="18" charset="0"/>
                <a:cs typeface="Times New Roman" panose="02020603050405020304" pitchFamily="18" charset="0"/>
              </a:rPr>
              <a:t>ợc tạo điều kiện hoạt động thể lực hàng ngày. Đối với trẻ 5 tuổi cần hoạt động thể lực cuonfg độ vừa trở lên trong ít nhất 60 phút mỗi ngày. Có thể chia nhỏ thời gian vận động nh</a:t>
            </a:r>
            <a:r>
              <a:rPr lang="vi-VN" altLang="en-US" sz="2800">
                <a:latin typeface="Times New Roman" panose="02020603050405020304" pitchFamily="18" charset="0"/>
                <a:cs typeface="Times New Roman" panose="02020603050405020304" pitchFamily="18" charset="0"/>
              </a:rPr>
              <a:t>ư</a:t>
            </a:r>
            <a:r>
              <a:rPr lang="en-US" altLang="en-US" sz="2800">
                <a:latin typeface="Times New Roman" panose="02020603050405020304" pitchFamily="18" charset="0"/>
                <a:cs typeface="Times New Roman" panose="02020603050405020304" pitchFamily="18" charset="0"/>
              </a:rPr>
              <a:t>ng ít nhất là 10 phút cho mỗi lần vận động. </a:t>
            </a:r>
            <a:r>
              <a:rPr lang="vi-VN" altLang="en-US" sz="2800">
                <a:latin typeface="Times New Roman" panose="02020603050405020304" pitchFamily="18" charset="0"/>
                <a:cs typeface="Times New Roman" panose="02020603050405020304" pitchFamily="18" charset="0"/>
              </a:rPr>
              <a:t>Nên đa dạng hóa tối đa các hình thức tập luyện để cải thiện về độ bền, độ mềm dẻo, tốc độ, sự phản ứng  nhanh và khả năng phối hợp. </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5317E903-2C82-4185-9ADB-8D63F95BD2E5}"/>
              </a:ext>
            </a:extLst>
          </p:cNvPr>
          <p:cNvSpPr>
            <a:spLocks noGrp="1"/>
          </p:cNvSpPr>
          <p:nvPr>
            <p:ph type="title"/>
          </p:nvPr>
        </p:nvSpPr>
        <p:spPr/>
        <p:txBody>
          <a:bodyPr/>
          <a:lstStyle/>
          <a:p>
            <a:r>
              <a:rPr lang="en-US" altLang="ja-JP" sz="3200" b="1" dirty="0">
                <a:solidFill>
                  <a:srgbClr val="FF0000"/>
                </a:solidFill>
                <a:latin typeface="Times New Roman" panose="02020603050405020304" pitchFamily="18" charset="0"/>
                <a:cs typeface="Times New Roman" panose="02020603050405020304" pitchFamily="18" charset="0"/>
              </a:rPr>
              <a:t>NĂNG LƯỢNG VÀ NGUỒN CUNG CẤP NĂNG LƯỢNG</a:t>
            </a:r>
            <a:endParaRPr lang="en-US" altLang="ja-JP" sz="3200" b="1" dirty="0">
              <a:solidFill>
                <a:srgbClr val="FF0000"/>
              </a:solidFill>
              <a:cs typeface="Times New Roman" panose="02020603050405020304" pitchFamily="18" charset="0"/>
            </a:endParaRPr>
          </a:p>
        </p:txBody>
      </p:sp>
      <p:sp>
        <p:nvSpPr>
          <p:cNvPr id="10243" name="Content Placeholder 2">
            <a:extLst>
              <a:ext uri="{FF2B5EF4-FFF2-40B4-BE49-F238E27FC236}">
                <a16:creationId xmlns:a16="http://schemas.microsoft.com/office/drawing/2014/main" xmlns="" id="{A806CA84-B331-42B6-A2F1-28B3B82E79B0}"/>
              </a:ext>
            </a:extLst>
          </p:cNvPr>
          <p:cNvSpPr>
            <a:spLocks noGrp="1"/>
          </p:cNvSpPr>
          <p:nvPr>
            <p:ph idx="1"/>
          </p:nvPr>
        </p:nvSpPr>
        <p:spPr>
          <a:xfrm>
            <a:off x="457200" y="1600200"/>
            <a:ext cx="8229600" cy="4953000"/>
          </a:xfrm>
        </p:spPr>
        <p:txBody>
          <a:bodyPr/>
          <a:lstStyle/>
          <a:p>
            <a:pPr algn="just">
              <a:buFont typeface="Wingdings" panose="05000000000000000000" pitchFamily="2" charset="2"/>
              <a:buChar char="ü"/>
            </a:pPr>
            <a:r>
              <a:rPr lang="vi-VN" altLang="ja-JP" sz="2800" dirty="0" err="1">
                <a:latin typeface="Times New Roman" panose="02020603050405020304" pitchFamily="18" charset="0"/>
                <a:cs typeface="Times New Roman" panose="02020603050405020304" pitchFamily="18" charset="0"/>
              </a:rPr>
              <a:t>Nếu</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chế</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độ</a:t>
            </a:r>
            <a:r>
              <a:rPr lang="vi-VN" altLang="ja-JP" sz="2800" dirty="0">
                <a:latin typeface="Times New Roman" panose="02020603050405020304" pitchFamily="18" charset="0"/>
                <a:cs typeface="Times New Roman" panose="02020603050405020304" pitchFamily="18" charset="0"/>
              </a:rPr>
              <a:t> ăn </a:t>
            </a:r>
            <a:r>
              <a:rPr lang="vi-VN" altLang="ja-JP" sz="2800" dirty="0" err="1">
                <a:latin typeface="Times New Roman" panose="02020603050405020304" pitchFamily="18" charset="0"/>
                <a:cs typeface="Times New Roman" panose="02020603050405020304" pitchFamily="18" charset="0"/>
              </a:rPr>
              <a:t>bị</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thiếu</a:t>
            </a:r>
            <a:r>
              <a:rPr lang="vi-VN"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năng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lượng</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trẻ</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sẽ</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chậm</a:t>
            </a:r>
            <a:r>
              <a:rPr lang="vi-VN" altLang="ja-JP" sz="2800" dirty="0">
                <a:latin typeface="Times New Roman" panose="02020603050405020304" pitchFamily="18" charset="0"/>
                <a:cs typeface="Times New Roman" panose="02020603050405020304" pitchFamily="18" charset="0"/>
              </a:rPr>
              <a:t> tăng cân </a:t>
            </a:r>
            <a:r>
              <a:rPr lang="vi-VN" altLang="ja-JP" sz="2800" dirty="0" err="1">
                <a:latin typeface="Times New Roman" panose="02020603050405020304" pitchFamily="18" charset="0"/>
                <a:cs typeface="Times New Roman" panose="02020603050405020304" pitchFamily="18" charset="0"/>
              </a:rPr>
              <a:t>và</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mệt</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mỏi</a:t>
            </a:r>
            <a:r>
              <a:rPr lang="vi-VN" altLang="ja-JP" sz="2800" dirty="0">
                <a:latin typeface="Times New Roman" panose="02020603050405020304" pitchFamily="18" charset="0"/>
                <a:cs typeface="Times New Roman" panose="02020603050405020304" pitchFamily="18" charset="0"/>
              </a:rPr>
              <a:t>. </a:t>
            </a:r>
            <a:endParaRPr lang="en-US" altLang="ja-JP" sz="28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vi-VN" altLang="ja-JP" sz="2800" dirty="0" err="1">
                <a:latin typeface="Times New Roman" panose="02020603050405020304" pitchFamily="18" charset="0"/>
                <a:cs typeface="Times New Roman" panose="02020603050405020304" pitchFamily="18" charset="0"/>
              </a:rPr>
              <a:t>Nếu</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trẻ</a:t>
            </a:r>
            <a:r>
              <a:rPr lang="vi-VN" altLang="ja-JP" sz="2800" dirty="0">
                <a:latin typeface="Times New Roman" panose="02020603050405020304" pitchFamily="18" charset="0"/>
                <a:cs typeface="Times New Roman" panose="02020603050405020304" pitchFamily="18" charset="0"/>
              </a:rPr>
              <a:t> ăn </a:t>
            </a:r>
            <a:r>
              <a:rPr lang="en-US" altLang="ja-JP" sz="2800" dirty="0" err="1">
                <a:latin typeface="Times New Roman" panose="02020603050405020304" pitchFamily="18" charset="0"/>
                <a:cs typeface="Times New Roman" panose="02020603050405020304" pitchFamily="18" charset="0"/>
              </a:rPr>
              <a:t>bị</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thừa</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năng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lượng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thì</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năng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lượng</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bị</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thừa</a:t>
            </a:r>
            <a:r>
              <a:rPr lang="en-US" altLang="ja-JP" sz="2800" dirty="0">
                <a:latin typeface="Times New Roman" panose="02020603050405020304" pitchFamily="18" charset="0"/>
                <a:cs typeface="Times New Roman" panose="02020603050405020304" pitchFamily="18" charset="0"/>
              </a:rPr>
              <a:t> </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sẽ</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được</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chuyển</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hoá</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thành</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lipid</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dự</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trữ</a:t>
            </a:r>
            <a:r>
              <a:rPr lang="vi-VN" altLang="ja-JP" sz="2800" dirty="0">
                <a:latin typeface="Times New Roman" panose="02020603050405020304" pitchFamily="18" charset="0"/>
                <a:cs typeface="Times New Roman" panose="02020603050405020304" pitchFamily="18" charset="0"/>
              </a:rPr>
              <a:t>  trong cơ </a:t>
            </a:r>
            <a:r>
              <a:rPr lang="vi-VN" altLang="ja-JP" sz="2800" dirty="0" err="1">
                <a:latin typeface="Times New Roman" panose="02020603050405020304" pitchFamily="18" charset="0"/>
                <a:cs typeface="Times New Roman" panose="02020603050405020304" pitchFamily="18" charset="0"/>
              </a:rPr>
              <a:t>thể</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làm</a:t>
            </a:r>
            <a:r>
              <a:rPr lang="vi-VN" altLang="ja-JP" sz="2800" dirty="0">
                <a:latin typeface="Times New Roman" panose="02020603050405020304" pitchFamily="18" charset="0"/>
                <a:cs typeface="Times New Roman" panose="02020603050405020304" pitchFamily="18" charset="0"/>
              </a:rPr>
              <a:t> tăng nguy cơ </a:t>
            </a:r>
            <a:r>
              <a:rPr lang="vi-VN" altLang="ja-JP" sz="2800" dirty="0" err="1">
                <a:latin typeface="Times New Roman" panose="02020603050405020304" pitchFamily="18" charset="0"/>
                <a:cs typeface="Times New Roman" panose="02020603050405020304" pitchFamily="18" charset="0"/>
              </a:rPr>
              <a:t>thừa</a:t>
            </a:r>
            <a:r>
              <a:rPr lang="vi-VN" altLang="ja-JP" sz="2800" dirty="0">
                <a:latin typeface="Times New Roman" panose="02020603050405020304" pitchFamily="18" charset="0"/>
                <a:cs typeface="Times New Roman" panose="02020603050405020304" pitchFamily="18" charset="0"/>
              </a:rPr>
              <a:t> cân, </a:t>
            </a:r>
            <a:r>
              <a:rPr lang="vi-VN" altLang="ja-JP" sz="2800" dirty="0" err="1">
                <a:latin typeface="Times New Roman" panose="02020603050405020304" pitchFamily="18" charset="0"/>
                <a:cs typeface="Times New Roman" panose="02020603050405020304" pitchFamily="18" charset="0"/>
              </a:rPr>
              <a:t>béo</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phì</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của</a:t>
            </a:r>
            <a:r>
              <a:rPr lang="vi-VN" altLang="ja-JP" sz="2800" dirty="0">
                <a:latin typeface="Times New Roman" panose="02020603050405020304" pitchFamily="18" charset="0"/>
                <a:cs typeface="Times New Roman" panose="02020603050405020304" pitchFamily="18" charset="0"/>
              </a:rPr>
              <a:t> </a:t>
            </a:r>
            <a:r>
              <a:rPr lang="vi-VN" altLang="ja-JP" sz="2800" dirty="0" err="1">
                <a:latin typeface="Times New Roman" panose="02020603050405020304" pitchFamily="18" charset="0"/>
                <a:cs typeface="Times New Roman" panose="02020603050405020304" pitchFamily="18" charset="0"/>
              </a:rPr>
              <a:t>trẻ</a:t>
            </a:r>
            <a:r>
              <a:rPr lang="vi-VN" altLang="ja-JP" sz="2800" dirty="0">
                <a:latin typeface="Times New Roman" panose="02020603050405020304" pitchFamily="18" charset="0"/>
                <a:cs typeface="Times New Roman" panose="02020603050405020304" pitchFamily="18" charset="0"/>
              </a:rPr>
              <a:t>.</a:t>
            </a:r>
            <a:endParaRPr lang="en-US" altLang="ja-JP"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0"/>
            <a:ext cx="7793038" cy="1462088"/>
          </a:xfrm>
        </p:spPr>
        <p:txBody>
          <a:bodyPr/>
          <a:lstStyle/>
          <a:p>
            <a:pPr eaLnBrk="1" hangingPunct="1"/>
            <a:r>
              <a:rPr lang="en-US" altLang="ja-JP" sz="3200" b="1">
                <a:solidFill>
                  <a:srgbClr val="FF0000"/>
                </a:solidFill>
                <a:latin typeface="Times New Roman" pitchFamily="18" charset="0"/>
                <a:cs typeface="Times New Roman" pitchFamily="18" charset="0"/>
              </a:rPr>
              <a:t>Hoạt động thể lực</a:t>
            </a:r>
          </a:p>
        </p:txBody>
      </p:sp>
      <p:sp>
        <p:nvSpPr>
          <p:cNvPr id="30723" name="Rectangle 3"/>
          <p:cNvSpPr>
            <a:spLocks noGrp="1" noChangeArrowheads="1"/>
          </p:cNvSpPr>
          <p:nvPr>
            <p:ph type="body" idx="1"/>
          </p:nvPr>
        </p:nvSpPr>
        <p:spPr>
          <a:xfrm>
            <a:off x="228600" y="1676400"/>
            <a:ext cx="8915400" cy="4876800"/>
          </a:xfrm>
        </p:spPr>
        <p:txBody>
          <a:bodyPr/>
          <a:lstStyle/>
          <a:p>
            <a:pPr lvl="1" eaLnBrk="1" hangingPunct="1"/>
            <a:r>
              <a:rPr lang="en-US" altLang="ja-JP" sz="2600">
                <a:solidFill>
                  <a:srgbClr val="072428"/>
                </a:solidFill>
                <a:latin typeface="Times New Roman" pitchFamily="18" charset="0"/>
                <a:cs typeface="Times New Roman" pitchFamily="18" charset="0"/>
              </a:rPr>
              <a:t>Giảm stress</a:t>
            </a:r>
          </a:p>
          <a:p>
            <a:pPr lvl="1" eaLnBrk="1" hangingPunct="1"/>
            <a:r>
              <a:rPr lang="en-US" altLang="ja-JP" sz="2600">
                <a:solidFill>
                  <a:srgbClr val="072428"/>
                </a:solidFill>
                <a:latin typeface="Times New Roman" pitchFamily="18" charset="0"/>
                <a:cs typeface="Times New Roman" pitchFamily="18" charset="0"/>
              </a:rPr>
              <a:t>Giúp hệ hô hấp và tuần hoàn khỏe mạnh</a:t>
            </a:r>
          </a:p>
          <a:p>
            <a:pPr lvl="1" eaLnBrk="1" hangingPunct="1"/>
            <a:r>
              <a:rPr lang="en-US" altLang="ja-JP" sz="2600">
                <a:solidFill>
                  <a:srgbClr val="072428"/>
                </a:solidFill>
                <a:latin typeface="Times New Roman" pitchFamily="18" charset="0"/>
                <a:cs typeface="Times New Roman" pitchFamily="18" charset="0"/>
              </a:rPr>
              <a:t>Giúp mật độ xương đạt mức độ tối đa lúc trưởng thành</a:t>
            </a:r>
          </a:p>
          <a:p>
            <a:pPr lvl="1" eaLnBrk="1" hangingPunct="1">
              <a:buFont typeface="Wingdings" pitchFamily="2" charset="2"/>
              <a:buNone/>
            </a:pPr>
            <a:endParaRPr lang="en-US" altLang="ja-JP" sz="2600" b="1">
              <a:latin typeface=".VnArial" pitchFamily="34"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lgn="ctr">
              <a:buNone/>
            </a:pPr>
            <a:r>
              <a:rPr lang="en-US" b="1" dirty="0">
                <a:solidFill>
                  <a:srgbClr val="FF0000"/>
                </a:solidFill>
              </a:rPr>
              <a:t>DINH DƯỠNG HỢP LÝ KẾT HỢP VỚI HOẠT ĐỘNG THỂ CHẤT LÀ NỀN TẢNG CỦA SỨC KHỎE</a:t>
            </a:r>
          </a:p>
          <a:p>
            <a:pPr algn="ctr">
              <a:buNone/>
            </a:pPr>
            <a:r>
              <a:rPr lang="en-US" b="1" dirty="0">
                <a:solidFill>
                  <a:srgbClr val="FF0000"/>
                </a:solidFill>
              </a:rPr>
              <a:t>CẦN CÓ SỰ PHỐI HỢP GIỮA </a:t>
            </a:r>
          </a:p>
          <a:p>
            <a:pPr algn="ctr">
              <a:buNone/>
            </a:pPr>
            <a:r>
              <a:rPr lang="en-US" b="1" dirty="0">
                <a:solidFill>
                  <a:srgbClr val="FF0000"/>
                </a:solidFill>
              </a:rPr>
              <a:t>NHÀ TRƯỜNG VÀ GIA ĐÌNH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8346B-545E-45A9-A45F-EDCD24428316}"/>
              </a:ext>
            </a:extLst>
          </p:cNvPr>
          <p:cNvSpPr>
            <a:spLocks noGrp="1"/>
          </p:cNvSpPr>
          <p:nvPr>
            <p:ph type="title"/>
          </p:nvPr>
        </p:nvSpPr>
        <p:spPr/>
        <p:txBody>
          <a:bodyPr/>
          <a:lstStyle/>
          <a:p>
            <a:endParaRPr kumimoji="1" lang="ja-JP" altLang="en-US" dirty="0"/>
          </a:p>
        </p:txBody>
      </p:sp>
      <p:sp>
        <p:nvSpPr>
          <p:cNvPr id="3" name="Content Placeholder 2">
            <a:extLst>
              <a:ext uri="{FF2B5EF4-FFF2-40B4-BE49-F238E27FC236}">
                <a16:creationId xmlns:a16="http://schemas.microsoft.com/office/drawing/2014/main" xmlns="" id="{FBF61232-6928-42E1-BC3A-729E6C5AC15F}"/>
              </a:ext>
            </a:extLst>
          </p:cNvPr>
          <p:cNvSpPr>
            <a:spLocks noGrp="1"/>
          </p:cNvSpPr>
          <p:nvPr>
            <p:ph idx="1"/>
          </p:nvPr>
        </p:nvSpPr>
        <p:spPr/>
        <p:txBody>
          <a:bodyPr/>
          <a:lstStyle/>
          <a:p>
            <a:pPr marL="0" indent="0">
              <a:buNone/>
            </a:pPr>
            <a:endParaRPr kumimoji="1" lang="en-US" altLang="ja-JP" dirty="0">
              <a:solidFill>
                <a:srgbClr val="FF0000"/>
              </a:solidFill>
            </a:endParaRPr>
          </a:p>
          <a:p>
            <a:pPr marL="0" indent="0">
              <a:buNone/>
            </a:pPr>
            <a:r>
              <a:rPr kumimoji="1" lang="en-US" altLang="ja-JP" dirty="0">
                <a:solidFill>
                  <a:srgbClr val="FF0000"/>
                </a:solidFill>
              </a:rPr>
              <a:t>Khi </a:t>
            </a:r>
            <a:r>
              <a:rPr kumimoji="1" lang="en-US" altLang="ja-JP" dirty="0" err="1">
                <a:solidFill>
                  <a:srgbClr val="FF0000"/>
                </a:solidFill>
              </a:rPr>
              <a:t>trẻ</a:t>
            </a:r>
            <a:r>
              <a:rPr kumimoji="1" lang="en-US" altLang="ja-JP" dirty="0">
                <a:solidFill>
                  <a:srgbClr val="FF0000"/>
                </a:solidFill>
              </a:rPr>
              <a:t> </a:t>
            </a:r>
            <a:r>
              <a:rPr kumimoji="1" lang="en-US" altLang="ja-JP" dirty="0" err="1">
                <a:solidFill>
                  <a:srgbClr val="FF0000"/>
                </a:solidFill>
              </a:rPr>
              <a:t>bị</a:t>
            </a:r>
            <a:r>
              <a:rPr kumimoji="1" lang="en-US" altLang="ja-JP" dirty="0">
                <a:solidFill>
                  <a:srgbClr val="FF0000"/>
                </a:solidFill>
              </a:rPr>
              <a:t> </a:t>
            </a:r>
            <a:r>
              <a:rPr kumimoji="1" lang="en-US" altLang="ja-JP" dirty="0" err="1">
                <a:solidFill>
                  <a:srgbClr val="FF0000"/>
                </a:solidFill>
              </a:rPr>
              <a:t>suy</a:t>
            </a:r>
            <a:r>
              <a:rPr kumimoji="1" lang="en-US" altLang="ja-JP" dirty="0">
                <a:solidFill>
                  <a:srgbClr val="FF0000"/>
                </a:solidFill>
              </a:rPr>
              <a:t> </a:t>
            </a:r>
            <a:r>
              <a:rPr kumimoji="1" lang="en-US" altLang="ja-JP" dirty="0" err="1">
                <a:solidFill>
                  <a:srgbClr val="FF0000"/>
                </a:solidFill>
              </a:rPr>
              <a:t>dinh</a:t>
            </a:r>
            <a:r>
              <a:rPr kumimoji="1" lang="en-US" altLang="ja-JP" dirty="0">
                <a:solidFill>
                  <a:srgbClr val="FF0000"/>
                </a:solidFill>
              </a:rPr>
              <a:t> </a:t>
            </a:r>
            <a:r>
              <a:rPr kumimoji="1" lang="en-US" altLang="ja-JP" dirty="0" err="1">
                <a:solidFill>
                  <a:srgbClr val="FF0000"/>
                </a:solidFill>
              </a:rPr>
              <a:t>dưỡng</a:t>
            </a:r>
            <a:r>
              <a:rPr kumimoji="1" lang="en-US" altLang="ja-JP" dirty="0">
                <a:solidFill>
                  <a:srgbClr val="FF0000"/>
                </a:solidFill>
              </a:rPr>
              <a:t> </a:t>
            </a:r>
            <a:r>
              <a:rPr kumimoji="1" lang="en-US" altLang="ja-JP" dirty="0" err="1">
                <a:solidFill>
                  <a:srgbClr val="FF0000"/>
                </a:solidFill>
              </a:rPr>
              <a:t>hoặc</a:t>
            </a:r>
            <a:r>
              <a:rPr kumimoji="1" lang="en-US" altLang="ja-JP" dirty="0">
                <a:solidFill>
                  <a:srgbClr val="FF0000"/>
                </a:solidFill>
              </a:rPr>
              <a:t> </a:t>
            </a:r>
            <a:r>
              <a:rPr kumimoji="1" lang="en-US" altLang="ja-JP" dirty="0" err="1">
                <a:solidFill>
                  <a:srgbClr val="FF0000"/>
                </a:solidFill>
              </a:rPr>
              <a:t>thừa</a:t>
            </a:r>
            <a:r>
              <a:rPr kumimoji="1" lang="en-US" altLang="ja-JP" dirty="0">
                <a:solidFill>
                  <a:srgbClr val="FF0000"/>
                </a:solidFill>
              </a:rPr>
              <a:t> </a:t>
            </a:r>
            <a:r>
              <a:rPr kumimoji="1" lang="en-US" altLang="ja-JP" dirty="0" err="1">
                <a:solidFill>
                  <a:srgbClr val="FF0000"/>
                </a:solidFill>
              </a:rPr>
              <a:t>cân</a:t>
            </a:r>
            <a:r>
              <a:rPr kumimoji="1" lang="en-US" altLang="ja-JP" dirty="0">
                <a:solidFill>
                  <a:srgbClr val="FF0000"/>
                </a:solidFill>
              </a:rPr>
              <a:t>, </a:t>
            </a:r>
            <a:r>
              <a:rPr kumimoji="1" lang="en-US" altLang="ja-JP" dirty="0" err="1">
                <a:solidFill>
                  <a:srgbClr val="FF0000"/>
                </a:solidFill>
              </a:rPr>
              <a:t>béo</a:t>
            </a:r>
            <a:r>
              <a:rPr kumimoji="1" lang="en-US" altLang="ja-JP" dirty="0">
                <a:solidFill>
                  <a:srgbClr val="FF0000"/>
                </a:solidFill>
              </a:rPr>
              <a:t> </a:t>
            </a:r>
            <a:r>
              <a:rPr kumimoji="1" lang="en-US" altLang="ja-JP" dirty="0" err="1">
                <a:solidFill>
                  <a:srgbClr val="FF0000"/>
                </a:solidFill>
              </a:rPr>
              <a:t>phì</a:t>
            </a:r>
            <a:r>
              <a:rPr kumimoji="1" lang="en-US" altLang="ja-JP" dirty="0">
                <a:solidFill>
                  <a:srgbClr val="FF0000"/>
                </a:solidFill>
              </a:rPr>
              <a:t>, </a:t>
            </a:r>
            <a:r>
              <a:rPr kumimoji="1" lang="en-US" altLang="ja-JP" dirty="0" err="1">
                <a:solidFill>
                  <a:srgbClr val="FF0000"/>
                </a:solidFill>
              </a:rPr>
              <a:t>rối</a:t>
            </a:r>
            <a:r>
              <a:rPr kumimoji="1" lang="en-US" altLang="ja-JP" dirty="0">
                <a:solidFill>
                  <a:srgbClr val="FF0000"/>
                </a:solidFill>
              </a:rPr>
              <a:t> </a:t>
            </a:r>
            <a:r>
              <a:rPr kumimoji="1" lang="en-US" altLang="ja-JP" dirty="0" err="1">
                <a:solidFill>
                  <a:srgbClr val="FF0000"/>
                </a:solidFill>
              </a:rPr>
              <a:t>loạn</a:t>
            </a:r>
            <a:r>
              <a:rPr kumimoji="1" lang="en-US" altLang="ja-JP" dirty="0">
                <a:solidFill>
                  <a:srgbClr val="FF0000"/>
                </a:solidFill>
              </a:rPr>
              <a:t> </a:t>
            </a:r>
            <a:r>
              <a:rPr kumimoji="1" lang="en-US" altLang="ja-JP" dirty="0" err="1">
                <a:solidFill>
                  <a:srgbClr val="FF0000"/>
                </a:solidFill>
              </a:rPr>
              <a:t>chuyển</a:t>
            </a:r>
            <a:r>
              <a:rPr kumimoji="1" lang="en-US" altLang="ja-JP" dirty="0">
                <a:solidFill>
                  <a:srgbClr val="FF0000"/>
                </a:solidFill>
              </a:rPr>
              <a:t> </a:t>
            </a:r>
            <a:r>
              <a:rPr kumimoji="1" lang="en-US" altLang="ja-JP" dirty="0" err="1">
                <a:solidFill>
                  <a:srgbClr val="FF0000"/>
                </a:solidFill>
              </a:rPr>
              <a:t>hóa</a:t>
            </a:r>
            <a:r>
              <a:rPr kumimoji="1" lang="en-US" altLang="ja-JP" dirty="0">
                <a:solidFill>
                  <a:srgbClr val="FF0000"/>
                </a:solidFill>
              </a:rPr>
              <a:t> </a:t>
            </a:r>
            <a:r>
              <a:rPr kumimoji="1" lang="en-US" altLang="ja-JP" dirty="0" err="1">
                <a:solidFill>
                  <a:srgbClr val="FF0000"/>
                </a:solidFill>
              </a:rPr>
              <a:t>thì</a:t>
            </a:r>
            <a:r>
              <a:rPr kumimoji="1" lang="en-US" altLang="ja-JP" dirty="0">
                <a:solidFill>
                  <a:srgbClr val="FF0000"/>
                </a:solidFill>
              </a:rPr>
              <a:t> </a:t>
            </a:r>
            <a:r>
              <a:rPr kumimoji="1" lang="en-US" altLang="ja-JP" dirty="0" err="1">
                <a:solidFill>
                  <a:srgbClr val="FF0000"/>
                </a:solidFill>
              </a:rPr>
              <a:t>ảnh</a:t>
            </a:r>
            <a:r>
              <a:rPr kumimoji="1" lang="en-US" altLang="ja-JP" dirty="0">
                <a:solidFill>
                  <a:srgbClr val="FF0000"/>
                </a:solidFill>
              </a:rPr>
              <a:t> </a:t>
            </a:r>
            <a:r>
              <a:rPr kumimoji="1" lang="en-US" altLang="ja-JP" dirty="0" err="1">
                <a:solidFill>
                  <a:srgbClr val="FF0000"/>
                </a:solidFill>
              </a:rPr>
              <a:t>hưởng</a:t>
            </a:r>
            <a:r>
              <a:rPr kumimoji="1" lang="en-US" altLang="ja-JP" dirty="0">
                <a:solidFill>
                  <a:srgbClr val="FF0000"/>
                </a:solidFill>
              </a:rPr>
              <a:t> </a:t>
            </a:r>
            <a:r>
              <a:rPr kumimoji="1" lang="en-US" altLang="ja-JP" dirty="0" err="1">
                <a:solidFill>
                  <a:srgbClr val="FF0000"/>
                </a:solidFill>
              </a:rPr>
              <a:t>tới</a:t>
            </a:r>
            <a:r>
              <a:rPr kumimoji="1" lang="en-US" altLang="ja-JP" dirty="0">
                <a:solidFill>
                  <a:srgbClr val="FF0000"/>
                </a:solidFill>
              </a:rPr>
              <a:t> </a:t>
            </a:r>
            <a:r>
              <a:rPr kumimoji="1" lang="en-US" altLang="ja-JP" dirty="0" err="1">
                <a:solidFill>
                  <a:srgbClr val="FF0000"/>
                </a:solidFill>
              </a:rPr>
              <a:t>hệ</a:t>
            </a:r>
            <a:r>
              <a:rPr kumimoji="1" lang="en-US" altLang="ja-JP" dirty="0">
                <a:solidFill>
                  <a:srgbClr val="FF0000"/>
                </a:solidFill>
              </a:rPr>
              <a:t> </a:t>
            </a:r>
            <a:r>
              <a:rPr kumimoji="1" lang="en-US" altLang="ja-JP" dirty="0" err="1">
                <a:solidFill>
                  <a:srgbClr val="FF0000"/>
                </a:solidFill>
              </a:rPr>
              <a:t>miễn</a:t>
            </a:r>
            <a:r>
              <a:rPr kumimoji="1" lang="en-US" altLang="ja-JP" dirty="0">
                <a:solidFill>
                  <a:srgbClr val="FF0000"/>
                </a:solidFill>
              </a:rPr>
              <a:t> </a:t>
            </a:r>
            <a:r>
              <a:rPr kumimoji="1" lang="en-US" altLang="ja-JP" dirty="0" err="1">
                <a:solidFill>
                  <a:srgbClr val="FF0000"/>
                </a:solidFill>
              </a:rPr>
              <a:t>dịch</a:t>
            </a:r>
            <a:r>
              <a:rPr kumimoji="1" lang="en-US" altLang="ja-JP" dirty="0">
                <a:solidFill>
                  <a:srgbClr val="FF0000"/>
                </a:solidFill>
              </a:rPr>
              <a:t> </a:t>
            </a:r>
            <a:r>
              <a:rPr kumimoji="1" lang="en-US" altLang="ja-JP" dirty="0" err="1">
                <a:solidFill>
                  <a:srgbClr val="FF0000"/>
                </a:solidFill>
              </a:rPr>
              <a:t>như</a:t>
            </a:r>
            <a:r>
              <a:rPr kumimoji="1" lang="en-US" altLang="ja-JP" dirty="0">
                <a:solidFill>
                  <a:srgbClr val="FF0000"/>
                </a:solidFill>
              </a:rPr>
              <a:t> </a:t>
            </a:r>
            <a:r>
              <a:rPr kumimoji="1" lang="en-US" altLang="ja-JP" dirty="0" err="1">
                <a:solidFill>
                  <a:srgbClr val="FF0000"/>
                </a:solidFill>
              </a:rPr>
              <a:t>thế</a:t>
            </a:r>
            <a:r>
              <a:rPr kumimoji="1" lang="en-US" altLang="ja-JP" dirty="0">
                <a:solidFill>
                  <a:srgbClr val="FF0000"/>
                </a:solidFill>
              </a:rPr>
              <a:t> </a:t>
            </a:r>
            <a:r>
              <a:rPr kumimoji="1" lang="en-US" altLang="ja-JP" dirty="0" err="1">
                <a:solidFill>
                  <a:srgbClr val="FF0000"/>
                </a:solidFill>
              </a:rPr>
              <a:t>nào</a:t>
            </a:r>
            <a:r>
              <a:rPr kumimoji="1" lang="en-US" altLang="ja-JP" dirty="0">
                <a:solidFill>
                  <a:srgbClr val="FF0000"/>
                </a:solidFill>
              </a:rPr>
              <a:t>?</a:t>
            </a:r>
            <a:endParaRPr kumimoji="1" lang="ja-JP" altLang="en-US" dirty="0">
              <a:solidFill>
                <a:srgbClr val="FF0000"/>
              </a:solidFill>
            </a:endParaRPr>
          </a:p>
        </p:txBody>
      </p:sp>
    </p:spTree>
    <p:extLst>
      <p:ext uri="{BB962C8B-B14F-4D97-AF65-F5344CB8AC3E}">
        <p14:creationId xmlns:p14="http://schemas.microsoft.com/office/powerpoint/2010/main" xmlns="" val="3911592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xmlns="" id="{C9B422D1-0E21-4763-9DAE-FF915FCCD0C6}"/>
              </a:ext>
            </a:extLst>
          </p:cNvPr>
          <p:cNvSpPr>
            <a:spLocks noGrp="1" noChangeArrowheads="1"/>
          </p:cNvSpPr>
          <p:nvPr>
            <p:ph type="title"/>
          </p:nvPr>
        </p:nvSpPr>
        <p:spPr>
          <a:xfrm>
            <a:off x="457200" y="198438"/>
            <a:ext cx="8382000" cy="1173162"/>
          </a:xfrm>
        </p:spPr>
        <p:txBody>
          <a:bodyPr>
            <a:normAutofit/>
          </a:bodyPr>
          <a:lstStyle/>
          <a:p>
            <a:r>
              <a:rPr lang="vi-VN" altLang="ja-JP" sz="3200" b="1" i="1" dirty="0" err="1">
                <a:solidFill>
                  <a:srgbClr val="FF0000"/>
                </a:solidFill>
              </a:rPr>
              <a:t>Tỉ</a:t>
            </a:r>
            <a:r>
              <a:rPr lang="vi-VN" altLang="ja-JP" sz="3200" b="1" i="1" dirty="0">
                <a:solidFill>
                  <a:srgbClr val="FF0000"/>
                </a:solidFill>
              </a:rPr>
              <a:t> </a:t>
            </a:r>
            <a:r>
              <a:rPr lang="vi-VN" altLang="ja-JP" sz="3200" b="1" i="1" dirty="0" err="1">
                <a:solidFill>
                  <a:srgbClr val="FF0000"/>
                </a:solidFill>
              </a:rPr>
              <a:t>lệ</a:t>
            </a:r>
            <a:r>
              <a:rPr lang="vi-VN" altLang="ja-JP" sz="3200" b="1" i="1" dirty="0">
                <a:solidFill>
                  <a:srgbClr val="FF0000"/>
                </a:solidFill>
              </a:rPr>
              <a:t> </a:t>
            </a:r>
            <a:r>
              <a:rPr lang="vi-VN" altLang="ja-JP" sz="3200" b="1" i="1" dirty="0" err="1">
                <a:solidFill>
                  <a:srgbClr val="FF0000"/>
                </a:solidFill>
              </a:rPr>
              <a:t>các</a:t>
            </a:r>
            <a:r>
              <a:rPr lang="vi-VN" altLang="ja-JP" sz="3200" b="1" i="1" dirty="0">
                <a:solidFill>
                  <a:srgbClr val="FF0000"/>
                </a:solidFill>
              </a:rPr>
              <a:t> </a:t>
            </a:r>
            <a:r>
              <a:rPr lang="vi-VN" altLang="ja-JP" sz="3200" b="1" i="1" dirty="0" err="1">
                <a:solidFill>
                  <a:srgbClr val="FF0000"/>
                </a:solidFill>
              </a:rPr>
              <a:t>chất</a:t>
            </a:r>
            <a:r>
              <a:rPr lang="vi-VN" altLang="ja-JP" sz="3200" b="1" i="1" dirty="0">
                <a:solidFill>
                  <a:srgbClr val="FF0000"/>
                </a:solidFill>
              </a:rPr>
              <a:t> </a:t>
            </a:r>
            <a:r>
              <a:rPr lang="en-US" altLang="ja-JP" sz="3200" b="1" i="1" dirty="0" err="1">
                <a:solidFill>
                  <a:srgbClr val="FF0000"/>
                </a:solidFill>
              </a:rPr>
              <a:t>sinh</a:t>
            </a:r>
            <a:r>
              <a:rPr lang="en-US" altLang="ja-JP" sz="3200" b="1" i="1" dirty="0">
                <a:solidFill>
                  <a:srgbClr val="FF0000"/>
                </a:solidFill>
              </a:rPr>
              <a:t> </a:t>
            </a:r>
            <a:r>
              <a:rPr lang="en-US" altLang="ja-JP" sz="3200" b="1" i="1" dirty="0" err="1">
                <a:solidFill>
                  <a:srgbClr val="FF0000"/>
                </a:solidFill>
              </a:rPr>
              <a:t>năng</a:t>
            </a:r>
            <a:r>
              <a:rPr lang="en-US" altLang="ja-JP" sz="3200" b="1" i="1" dirty="0">
                <a:solidFill>
                  <a:srgbClr val="FF0000"/>
                </a:solidFill>
              </a:rPr>
              <a:t> </a:t>
            </a:r>
            <a:r>
              <a:rPr lang="en-US" altLang="ja-JP" sz="3200" b="1" i="1" dirty="0" err="1">
                <a:solidFill>
                  <a:srgbClr val="FF0000"/>
                </a:solidFill>
              </a:rPr>
              <a:t>lượng</a:t>
            </a:r>
            <a:r>
              <a:rPr lang="en-US" altLang="ja-JP" sz="3200" b="1" i="1" dirty="0">
                <a:solidFill>
                  <a:srgbClr val="FF0000"/>
                </a:solidFill>
              </a:rPr>
              <a:t> </a:t>
            </a:r>
            <a:r>
              <a:rPr lang="en-US" altLang="ja-JP" sz="3200" b="1" i="1" dirty="0" err="1">
                <a:solidFill>
                  <a:srgbClr val="FF0000"/>
                </a:solidFill>
              </a:rPr>
              <a:t>cho</a:t>
            </a:r>
            <a:r>
              <a:rPr lang="en-US" altLang="ja-JP" sz="3200" b="1" i="1" dirty="0">
                <a:solidFill>
                  <a:srgbClr val="FF0000"/>
                </a:solidFill>
              </a:rPr>
              <a:t> </a:t>
            </a:r>
            <a:r>
              <a:rPr lang="en-US" altLang="ja-JP" sz="3200" b="1" i="1" dirty="0" err="1">
                <a:solidFill>
                  <a:srgbClr val="FF0000"/>
                </a:solidFill>
              </a:rPr>
              <a:t>trẻ</a:t>
            </a:r>
            <a:r>
              <a:rPr lang="en-US" altLang="ja-JP" sz="3200" b="1" i="1" dirty="0">
                <a:solidFill>
                  <a:srgbClr val="FF0000"/>
                </a:solidFill>
              </a:rPr>
              <a:t> </a:t>
            </a:r>
            <a:r>
              <a:rPr lang="en-US" altLang="ja-JP" sz="3200" b="1" i="1" dirty="0" err="1">
                <a:solidFill>
                  <a:srgbClr val="FF0000"/>
                </a:solidFill>
              </a:rPr>
              <a:t>nhà</a:t>
            </a:r>
            <a:r>
              <a:rPr lang="en-US" altLang="ja-JP" sz="3200" b="1" i="1" dirty="0">
                <a:solidFill>
                  <a:srgbClr val="FF0000"/>
                </a:solidFill>
              </a:rPr>
              <a:t> </a:t>
            </a:r>
            <a:r>
              <a:rPr lang="en-US" altLang="ja-JP" sz="3200" b="1" i="1" dirty="0" err="1">
                <a:solidFill>
                  <a:srgbClr val="FF0000"/>
                </a:solidFill>
              </a:rPr>
              <a:t>trẻ</a:t>
            </a:r>
            <a:r>
              <a:rPr lang="en-US" altLang="ja-JP" sz="3200" b="1" i="1" dirty="0">
                <a:solidFill>
                  <a:srgbClr val="FF0000"/>
                </a:solidFill>
              </a:rPr>
              <a:t> (18-36 </a:t>
            </a:r>
            <a:r>
              <a:rPr lang="en-US" altLang="ja-JP" sz="3200" b="1" i="1" dirty="0" err="1">
                <a:solidFill>
                  <a:srgbClr val="FF0000"/>
                </a:solidFill>
              </a:rPr>
              <a:t>tháng</a:t>
            </a:r>
            <a:r>
              <a:rPr lang="en-US" altLang="ja-JP" sz="3200" b="1" i="1" dirty="0">
                <a:solidFill>
                  <a:srgbClr val="FF0000"/>
                </a:solidFill>
              </a:rPr>
              <a:t> </a:t>
            </a:r>
            <a:r>
              <a:rPr lang="en-US" altLang="ja-JP" sz="3200" b="1" i="1" dirty="0" err="1">
                <a:solidFill>
                  <a:srgbClr val="FF0000"/>
                </a:solidFill>
              </a:rPr>
              <a:t>tuổi</a:t>
            </a:r>
            <a:r>
              <a:rPr lang="en-US" altLang="ja-JP" sz="3200" b="1" i="1" dirty="0">
                <a:solidFill>
                  <a:srgbClr val="FF0000"/>
                </a:solidFill>
              </a:rPr>
              <a:t>)</a:t>
            </a:r>
            <a:endParaRPr lang="en-US" altLang="ja-JP" sz="30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5DCBD22D-7868-4D99-BDAB-5132B91496F4}"/>
              </a:ext>
            </a:extLst>
          </p:cNvPr>
          <p:cNvSpPr>
            <a:spLocks noGrp="1"/>
          </p:cNvSpPr>
          <p:nvPr>
            <p:ph idx="1"/>
          </p:nvPr>
        </p:nvSpPr>
        <p:spPr>
          <a:xfrm>
            <a:off x="152400" y="1371600"/>
            <a:ext cx="8991600" cy="5486400"/>
          </a:xfrm>
        </p:spPr>
        <p:txBody>
          <a:bodyPr>
            <a:normAutofit/>
          </a:bodyPr>
          <a:lstStyle/>
          <a:p>
            <a:pPr marL="0" indent="0">
              <a:buNone/>
            </a:pPr>
            <a:r>
              <a:rPr lang="en-US" altLang="ja-JP" dirty="0"/>
              <a:t>-  C</a:t>
            </a:r>
            <a:r>
              <a:rPr lang="vi-VN" altLang="ja-JP" dirty="0" err="1"/>
              <a:t>hất</a:t>
            </a:r>
            <a:r>
              <a:rPr lang="vi-VN" altLang="ja-JP" dirty="0"/>
              <a:t> </a:t>
            </a:r>
            <a:r>
              <a:rPr lang="vi-VN" altLang="ja-JP" dirty="0" err="1"/>
              <a:t>đạm</a:t>
            </a:r>
            <a:r>
              <a:rPr lang="vi-VN" altLang="ja-JP" dirty="0"/>
              <a:t> (</a:t>
            </a:r>
            <a:r>
              <a:rPr lang="vi-VN" altLang="ja-JP" dirty="0" err="1"/>
              <a:t>Protein</a:t>
            </a:r>
            <a:r>
              <a:rPr lang="vi-VN" altLang="ja-JP" dirty="0"/>
              <a:t>) cung </a:t>
            </a:r>
            <a:r>
              <a:rPr lang="vi-VN" altLang="ja-JP" dirty="0" err="1"/>
              <a:t>cấp</a:t>
            </a:r>
            <a:r>
              <a:rPr lang="vi-VN" altLang="ja-JP" dirty="0"/>
              <a:t> </a:t>
            </a:r>
            <a:r>
              <a:rPr lang="vi-VN" altLang="ja-JP" dirty="0" err="1"/>
              <a:t>khoảng</a:t>
            </a:r>
            <a:r>
              <a:rPr lang="vi-VN" altLang="ja-JP" dirty="0"/>
              <a:t> 13% - 20% năng </a:t>
            </a:r>
            <a:r>
              <a:rPr lang="vi-VN" altLang="ja-JP" dirty="0" err="1"/>
              <a:t>lượng</a:t>
            </a:r>
            <a:r>
              <a:rPr lang="vi-VN" altLang="ja-JP" dirty="0"/>
              <a:t> </a:t>
            </a:r>
            <a:r>
              <a:rPr lang="vi-VN" altLang="ja-JP" dirty="0" err="1"/>
              <a:t>khẩu</a:t>
            </a:r>
            <a:r>
              <a:rPr lang="vi-VN" altLang="ja-JP" dirty="0"/>
              <a:t> </a:t>
            </a:r>
            <a:r>
              <a:rPr lang="vi-VN" altLang="ja-JP" dirty="0" err="1"/>
              <a:t>phần</a:t>
            </a:r>
            <a:r>
              <a:rPr lang="vi-VN" altLang="ja-JP" dirty="0"/>
              <a:t>. </a:t>
            </a:r>
            <a:endParaRPr lang="en-US" altLang="ja-JP" dirty="0"/>
          </a:p>
          <a:p>
            <a:pPr>
              <a:buFont typeface="Arial" panose="020B0604020202020204" pitchFamily="34" charset="0"/>
              <a:buNone/>
            </a:pPr>
            <a:r>
              <a:rPr lang="vi-VN" altLang="ja-JP" dirty="0"/>
              <a:t>- </a:t>
            </a:r>
            <a:r>
              <a:rPr lang="vi-VN" altLang="ja-JP" dirty="0" err="1"/>
              <a:t>Chất</a:t>
            </a:r>
            <a:r>
              <a:rPr lang="vi-VN" altLang="ja-JP" dirty="0"/>
              <a:t> </a:t>
            </a:r>
            <a:r>
              <a:rPr lang="vi-VN" altLang="ja-JP" dirty="0" err="1"/>
              <a:t>béo</a:t>
            </a:r>
            <a:r>
              <a:rPr lang="vi-VN" altLang="ja-JP" dirty="0"/>
              <a:t> (</a:t>
            </a:r>
            <a:r>
              <a:rPr lang="vi-VN" altLang="ja-JP" dirty="0" err="1"/>
              <a:t>Lipid</a:t>
            </a:r>
            <a:r>
              <a:rPr lang="vi-VN" altLang="ja-JP" dirty="0"/>
              <a:t>) cung </a:t>
            </a:r>
            <a:r>
              <a:rPr lang="vi-VN" altLang="ja-JP" dirty="0" err="1"/>
              <a:t>cấp</a:t>
            </a:r>
            <a:r>
              <a:rPr lang="vi-VN" altLang="ja-JP" dirty="0"/>
              <a:t> </a:t>
            </a:r>
            <a:r>
              <a:rPr lang="vi-VN" altLang="ja-JP" dirty="0" err="1"/>
              <a:t>khoảng</a:t>
            </a:r>
            <a:r>
              <a:rPr lang="vi-VN" altLang="ja-JP" dirty="0"/>
              <a:t> 30% - 40% năng </a:t>
            </a:r>
            <a:r>
              <a:rPr lang="vi-VN" altLang="ja-JP" dirty="0" err="1"/>
              <a:t>lượng</a:t>
            </a:r>
            <a:r>
              <a:rPr lang="vi-VN" altLang="ja-JP" dirty="0"/>
              <a:t> </a:t>
            </a:r>
            <a:r>
              <a:rPr lang="vi-VN" altLang="ja-JP" dirty="0" err="1"/>
              <a:t>khẩu</a:t>
            </a:r>
            <a:r>
              <a:rPr lang="vi-VN" altLang="ja-JP" dirty="0"/>
              <a:t> </a:t>
            </a:r>
            <a:r>
              <a:rPr lang="vi-VN" altLang="ja-JP" dirty="0" err="1"/>
              <a:t>phần</a:t>
            </a:r>
            <a:r>
              <a:rPr lang="vi-VN" altLang="ja-JP" dirty="0"/>
              <a:t>.</a:t>
            </a:r>
            <a:endParaRPr lang="en-US" altLang="ja-JP" dirty="0"/>
          </a:p>
          <a:p>
            <a:pPr>
              <a:buFont typeface="Arial" panose="020B0604020202020204" pitchFamily="34" charset="0"/>
              <a:buNone/>
            </a:pPr>
            <a:r>
              <a:rPr lang="vi-VN" altLang="ja-JP" dirty="0"/>
              <a:t>- </a:t>
            </a:r>
            <a:r>
              <a:rPr lang="vi-VN" altLang="ja-JP" dirty="0" err="1"/>
              <a:t>Chất</a:t>
            </a:r>
            <a:r>
              <a:rPr lang="vi-VN" altLang="ja-JP" dirty="0"/>
              <a:t> </a:t>
            </a:r>
            <a:r>
              <a:rPr lang="vi-VN" altLang="ja-JP" dirty="0" err="1"/>
              <a:t>bột</a:t>
            </a:r>
            <a:r>
              <a:rPr lang="vi-VN" altLang="ja-JP" dirty="0"/>
              <a:t> (</a:t>
            </a:r>
            <a:r>
              <a:rPr lang="vi-VN" altLang="ja-JP" dirty="0" err="1"/>
              <a:t>Glucid</a:t>
            </a:r>
            <a:r>
              <a:rPr lang="vi-VN" altLang="ja-JP" dirty="0"/>
              <a:t>) cung </a:t>
            </a:r>
            <a:r>
              <a:rPr lang="vi-VN" altLang="ja-JP" dirty="0" err="1"/>
              <a:t>cấp</a:t>
            </a:r>
            <a:r>
              <a:rPr lang="vi-VN" altLang="ja-JP" dirty="0"/>
              <a:t> </a:t>
            </a:r>
            <a:r>
              <a:rPr lang="vi-VN" altLang="ja-JP" dirty="0" err="1"/>
              <a:t>khoảng</a:t>
            </a:r>
            <a:r>
              <a:rPr lang="vi-VN" altLang="ja-JP" dirty="0"/>
              <a:t> 47% - 50% năng </a:t>
            </a:r>
            <a:r>
              <a:rPr lang="vi-VN" altLang="ja-JP" dirty="0" err="1"/>
              <a:t>lượng</a:t>
            </a:r>
            <a:r>
              <a:rPr lang="vi-VN" altLang="ja-JP" dirty="0"/>
              <a:t> </a:t>
            </a:r>
            <a:r>
              <a:rPr lang="vi-VN" altLang="ja-JP" dirty="0" err="1"/>
              <a:t>khẩu</a:t>
            </a:r>
            <a:r>
              <a:rPr lang="vi-VN" altLang="ja-JP" dirty="0"/>
              <a:t> </a:t>
            </a:r>
            <a:r>
              <a:rPr lang="vi-VN" altLang="ja-JP" dirty="0" err="1"/>
              <a:t>phần</a:t>
            </a:r>
            <a:r>
              <a:rPr lang="vi-VN" altLang="ja-JP" dirty="0"/>
              <a:t>.</a:t>
            </a:r>
            <a:endParaRPr lang="en-US" altLang="ja-JP" dirty="0"/>
          </a:p>
          <a:p>
            <a:pPr>
              <a:buFont typeface="Arial" panose="020B0604020202020204" pitchFamily="34" charset="0"/>
              <a:buNone/>
            </a:pPr>
            <a:endParaRPr lang="en-US" altLang="ja-JP" dirty="0">
              <a:solidFill>
                <a:schemeClr val="bg1"/>
              </a:solidFill>
            </a:endParaRPr>
          </a:p>
          <a:p>
            <a:pPr lvl="1">
              <a:buFont typeface="Arial" panose="020B0604020202020204" pitchFamily="34" charset="0"/>
              <a:buNone/>
            </a:pPr>
            <a:endParaRPr lang="en-US" altLang="ja-JP" sz="2000" dirty="0">
              <a:latin typeface="Arial" panose="020B0604020202020204" pitchFamily="34" charset="0"/>
              <a:cs typeface="Arial" panose="020B0604020202020204" pitchFamily="34" charset="0"/>
            </a:endParaRPr>
          </a:p>
          <a:p>
            <a:pPr>
              <a:buFont typeface="Arial" panose="020B0604020202020204" pitchFamily="34" charset="0"/>
              <a:buNone/>
            </a:pPr>
            <a:endParaRPr lang="en-US" altLang="ja-JP" sz="2000" i="1" u="sng" dirty="0"/>
          </a:p>
          <a:p>
            <a:pPr>
              <a:buFont typeface="Arial" panose="020B0604020202020204" pitchFamily="34" charset="0"/>
              <a:buNone/>
            </a:pPr>
            <a:endParaRPr lang="en-US" altLang="ja-JP" sz="2000" i="1" u="sn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xmlns="" id="{C9B422D1-0E21-4763-9DAE-FF915FCCD0C6}"/>
              </a:ext>
            </a:extLst>
          </p:cNvPr>
          <p:cNvSpPr>
            <a:spLocks noGrp="1" noChangeArrowheads="1"/>
          </p:cNvSpPr>
          <p:nvPr>
            <p:ph type="title"/>
          </p:nvPr>
        </p:nvSpPr>
        <p:spPr>
          <a:xfrm>
            <a:off x="457200" y="198438"/>
            <a:ext cx="8382000" cy="1173162"/>
          </a:xfrm>
        </p:spPr>
        <p:txBody>
          <a:bodyPr>
            <a:normAutofit/>
          </a:bodyPr>
          <a:lstStyle/>
          <a:p>
            <a:r>
              <a:rPr lang="vi-VN" altLang="ja-JP" sz="3200" b="1" i="1" dirty="0" err="1">
                <a:solidFill>
                  <a:srgbClr val="FF0000"/>
                </a:solidFill>
              </a:rPr>
              <a:t>Tỉ</a:t>
            </a:r>
            <a:r>
              <a:rPr lang="vi-VN" altLang="ja-JP" sz="3200" b="1" i="1" dirty="0">
                <a:solidFill>
                  <a:srgbClr val="FF0000"/>
                </a:solidFill>
              </a:rPr>
              <a:t> </a:t>
            </a:r>
            <a:r>
              <a:rPr lang="vi-VN" altLang="ja-JP" sz="3200" b="1" i="1" dirty="0" err="1">
                <a:solidFill>
                  <a:srgbClr val="FF0000"/>
                </a:solidFill>
              </a:rPr>
              <a:t>lệ</a:t>
            </a:r>
            <a:r>
              <a:rPr lang="vi-VN" altLang="ja-JP" sz="3200" b="1" i="1" dirty="0">
                <a:solidFill>
                  <a:srgbClr val="FF0000"/>
                </a:solidFill>
              </a:rPr>
              <a:t> </a:t>
            </a:r>
            <a:r>
              <a:rPr lang="vi-VN" altLang="ja-JP" sz="3200" b="1" i="1" dirty="0" err="1">
                <a:solidFill>
                  <a:srgbClr val="FF0000"/>
                </a:solidFill>
              </a:rPr>
              <a:t>các</a:t>
            </a:r>
            <a:r>
              <a:rPr lang="vi-VN" altLang="ja-JP" sz="3200" b="1" i="1" dirty="0">
                <a:solidFill>
                  <a:srgbClr val="FF0000"/>
                </a:solidFill>
              </a:rPr>
              <a:t> </a:t>
            </a:r>
            <a:r>
              <a:rPr lang="vi-VN" altLang="ja-JP" sz="3200" b="1" i="1" dirty="0" err="1">
                <a:solidFill>
                  <a:srgbClr val="FF0000"/>
                </a:solidFill>
              </a:rPr>
              <a:t>chất</a:t>
            </a:r>
            <a:r>
              <a:rPr lang="vi-VN" altLang="ja-JP" sz="3200" b="1" i="1" dirty="0">
                <a:solidFill>
                  <a:srgbClr val="FF0000"/>
                </a:solidFill>
              </a:rPr>
              <a:t> </a:t>
            </a:r>
            <a:r>
              <a:rPr lang="en-US" altLang="ja-JP" sz="3200" b="1" i="1" dirty="0" err="1">
                <a:solidFill>
                  <a:srgbClr val="FF0000"/>
                </a:solidFill>
              </a:rPr>
              <a:t>sinh</a:t>
            </a:r>
            <a:r>
              <a:rPr lang="en-US" altLang="ja-JP" sz="3200" b="1" i="1" dirty="0">
                <a:solidFill>
                  <a:srgbClr val="FF0000"/>
                </a:solidFill>
              </a:rPr>
              <a:t> </a:t>
            </a:r>
            <a:r>
              <a:rPr lang="en-US" altLang="ja-JP" sz="3200" b="1" i="1" dirty="0" err="1">
                <a:solidFill>
                  <a:srgbClr val="FF0000"/>
                </a:solidFill>
              </a:rPr>
              <a:t>năng</a:t>
            </a:r>
            <a:r>
              <a:rPr lang="en-US" altLang="ja-JP" sz="3200" b="1" i="1" dirty="0">
                <a:solidFill>
                  <a:srgbClr val="FF0000"/>
                </a:solidFill>
              </a:rPr>
              <a:t> </a:t>
            </a:r>
            <a:r>
              <a:rPr lang="en-US" altLang="ja-JP" sz="3200" b="1" i="1" dirty="0" err="1">
                <a:solidFill>
                  <a:srgbClr val="FF0000"/>
                </a:solidFill>
              </a:rPr>
              <a:t>lượng</a:t>
            </a:r>
            <a:r>
              <a:rPr lang="en-US" altLang="ja-JP" sz="3200" b="1" i="1" dirty="0">
                <a:solidFill>
                  <a:srgbClr val="FF0000"/>
                </a:solidFill>
              </a:rPr>
              <a:t> </a:t>
            </a:r>
            <a:r>
              <a:rPr lang="en-US" altLang="ja-JP" sz="3200" b="1" i="1" dirty="0" err="1">
                <a:solidFill>
                  <a:srgbClr val="FF0000"/>
                </a:solidFill>
              </a:rPr>
              <a:t>cho</a:t>
            </a:r>
            <a:r>
              <a:rPr lang="en-US" altLang="ja-JP" sz="3200" b="1" i="1" dirty="0">
                <a:solidFill>
                  <a:srgbClr val="FF0000"/>
                </a:solidFill>
              </a:rPr>
              <a:t> </a:t>
            </a:r>
            <a:r>
              <a:rPr lang="en-US" altLang="ja-JP" sz="3200" b="1" i="1" dirty="0" err="1">
                <a:solidFill>
                  <a:srgbClr val="FF0000"/>
                </a:solidFill>
              </a:rPr>
              <a:t>trẻ</a:t>
            </a:r>
            <a:r>
              <a:rPr lang="en-US" altLang="ja-JP" sz="3200" b="1" i="1" dirty="0">
                <a:solidFill>
                  <a:srgbClr val="FF0000"/>
                </a:solidFill>
              </a:rPr>
              <a:t> </a:t>
            </a:r>
            <a:r>
              <a:rPr lang="en-US" altLang="ja-JP" sz="3200" b="1" i="1" dirty="0" err="1">
                <a:solidFill>
                  <a:srgbClr val="FF0000"/>
                </a:solidFill>
              </a:rPr>
              <a:t>mẫu</a:t>
            </a:r>
            <a:r>
              <a:rPr lang="en-US" altLang="ja-JP" sz="3200" b="1" i="1" dirty="0">
                <a:solidFill>
                  <a:srgbClr val="FF0000"/>
                </a:solidFill>
              </a:rPr>
              <a:t> </a:t>
            </a:r>
            <a:r>
              <a:rPr lang="en-US" altLang="ja-JP" sz="3200" b="1" i="1" dirty="0" err="1">
                <a:solidFill>
                  <a:srgbClr val="FF0000"/>
                </a:solidFill>
              </a:rPr>
              <a:t>giáo</a:t>
            </a:r>
            <a:r>
              <a:rPr lang="en-US" altLang="ja-JP" sz="3200" b="1" i="1" dirty="0">
                <a:solidFill>
                  <a:srgbClr val="FF0000"/>
                </a:solidFill>
              </a:rPr>
              <a:t> (36-72 </a:t>
            </a:r>
            <a:r>
              <a:rPr lang="en-US" altLang="ja-JP" sz="3200" b="1" i="1" dirty="0" err="1">
                <a:solidFill>
                  <a:srgbClr val="FF0000"/>
                </a:solidFill>
              </a:rPr>
              <a:t>tháng</a:t>
            </a:r>
            <a:r>
              <a:rPr lang="en-US" altLang="ja-JP" sz="3200" b="1" i="1" dirty="0">
                <a:solidFill>
                  <a:srgbClr val="FF0000"/>
                </a:solidFill>
              </a:rPr>
              <a:t> </a:t>
            </a:r>
            <a:r>
              <a:rPr lang="en-US" altLang="ja-JP" sz="3200" b="1" i="1" dirty="0" err="1">
                <a:solidFill>
                  <a:srgbClr val="FF0000"/>
                </a:solidFill>
              </a:rPr>
              <a:t>tuổi</a:t>
            </a:r>
            <a:r>
              <a:rPr lang="en-US" altLang="ja-JP" sz="3200" b="1" i="1" dirty="0">
                <a:solidFill>
                  <a:srgbClr val="FF0000"/>
                </a:solidFill>
              </a:rPr>
              <a:t>)</a:t>
            </a:r>
            <a:endParaRPr lang="en-US" altLang="ja-JP" sz="30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5DCBD22D-7868-4D99-BDAB-5132B91496F4}"/>
              </a:ext>
            </a:extLst>
          </p:cNvPr>
          <p:cNvSpPr>
            <a:spLocks noGrp="1"/>
          </p:cNvSpPr>
          <p:nvPr>
            <p:ph idx="1"/>
          </p:nvPr>
        </p:nvSpPr>
        <p:spPr>
          <a:xfrm>
            <a:off x="152400" y="1371600"/>
            <a:ext cx="8991600" cy="5486400"/>
          </a:xfrm>
        </p:spPr>
        <p:txBody>
          <a:bodyPr>
            <a:normAutofit/>
          </a:bodyPr>
          <a:lstStyle/>
          <a:p>
            <a:pPr>
              <a:buFont typeface="Arial" panose="020B0604020202020204" pitchFamily="34" charset="0"/>
              <a:buNone/>
            </a:pPr>
            <a:r>
              <a:rPr lang="vi-VN" altLang="ja-JP" dirty="0">
                <a:solidFill>
                  <a:srgbClr val="FFFFFF"/>
                </a:solidFill>
              </a:rPr>
              <a:t>- </a:t>
            </a:r>
            <a:r>
              <a:rPr lang="vi-VN" altLang="ja-JP" dirty="0" err="1"/>
              <a:t>Chất</a:t>
            </a:r>
            <a:r>
              <a:rPr lang="vi-VN" altLang="ja-JP" dirty="0"/>
              <a:t> </a:t>
            </a:r>
            <a:r>
              <a:rPr lang="vi-VN" altLang="ja-JP" dirty="0" err="1"/>
              <a:t>đạm</a:t>
            </a:r>
            <a:r>
              <a:rPr lang="vi-VN" altLang="ja-JP" dirty="0"/>
              <a:t> (</a:t>
            </a:r>
            <a:r>
              <a:rPr lang="vi-VN" altLang="ja-JP" dirty="0" err="1"/>
              <a:t>Protein</a:t>
            </a:r>
            <a:r>
              <a:rPr lang="vi-VN" altLang="ja-JP" dirty="0"/>
              <a:t>) cung </a:t>
            </a:r>
            <a:r>
              <a:rPr lang="vi-VN" altLang="ja-JP" dirty="0" err="1"/>
              <a:t>cấp</a:t>
            </a:r>
            <a:r>
              <a:rPr lang="vi-VN" altLang="ja-JP" dirty="0"/>
              <a:t> </a:t>
            </a:r>
            <a:r>
              <a:rPr lang="vi-VN" altLang="ja-JP" dirty="0" err="1"/>
              <a:t>khoảng</a:t>
            </a:r>
            <a:r>
              <a:rPr lang="vi-VN" altLang="ja-JP" dirty="0"/>
              <a:t> 13% - 20% năng </a:t>
            </a:r>
            <a:r>
              <a:rPr lang="vi-VN" altLang="ja-JP" dirty="0" err="1"/>
              <a:t>lượng</a:t>
            </a:r>
            <a:r>
              <a:rPr lang="vi-VN" altLang="ja-JP" dirty="0"/>
              <a:t> </a:t>
            </a:r>
            <a:r>
              <a:rPr lang="vi-VN" altLang="ja-JP" dirty="0" err="1"/>
              <a:t>khẩu</a:t>
            </a:r>
            <a:r>
              <a:rPr lang="vi-VN" altLang="ja-JP" dirty="0"/>
              <a:t> </a:t>
            </a:r>
            <a:r>
              <a:rPr lang="vi-VN" altLang="ja-JP" dirty="0" err="1"/>
              <a:t>phần</a:t>
            </a:r>
            <a:r>
              <a:rPr lang="vi-VN" altLang="ja-JP" dirty="0"/>
              <a:t>. </a:t>
            </a:r>
            <a:endParaRPr lang="en-US" altLang="ja-JP" dirty="0"/>
          </a:p>
          <a:p>
            <a:pPr>
              <a:buFont typeface="Arial" panose="020B0604020202020204" pitchFamily="34" charset="0"/>
              <a:buNone/>
            </a:pPr>
            <a:r>
              <a:rPr lang="vi-VN" altLang="ja-JP" dirty="0"/>
              <a:t>- </a:t>
            </a:r>
            <a:r>
              <a:rPr lang="vi-VN" altLang="ja-JP" dirty="0" err="1"/>
              <a:t>Chất</a:t>
            </a:r>
            <a:r>
              <a:rPr lang="vi-VN" altLang="ja-JP" dirty="0"/>
              <a:t> </a:t>
            </a:r>
            <a:r>
              <a:rPr lang="vi-VN" altLang="ja-JP" dirty="0" err="1"/>
              <a:t>béo</a:t>
            </a:r>
            <a:r>
              <a:rPr lang="vi-VN" altLang="ja-JP" dirty="0"/>
              <a:t> (</a:t>
            </a:r>
            <a:r>
              <a:rPr lang="vi-VN" altLang="ja-JP" dirty="0" err="1"/>
              <a:t>Lipid</a:t>
            </a:r>
            <a:r>
              <a:rPr lang="vi-VN" altLang="ja-JP" dirty="0"/>
              <a:t>) cung </a:t>
            </a:r>
            <a:r>
              <a:rPr lang="vi-VN" altLang="ja-JP" dirty="0" err="1"/>
              <a:t>cấp</a:t>
            </a:r>
            <a:r>
              <a:rPr lang="vi-VN" altLang="ja-JP" dirty="0"/>
              <a:t> </a:t>
            </a:r>
            <a:r>
              <a:rPr lang="vi-VN" altLang="ja-JP" dirty="0" err="1"/>
              <a:t>khoảng</a:t>
            </a:r>
            <a:r>
              <a:rPr lang="vi-VN" altLang="ja-JP" dirty="0"/>
              <a:t> </a:t>
            </a:r>
            <a:r>
              <a:rPr lang="en-US" altLang="ja-JP" dirty="0"/>
              <a:t>25</a:t>
            </a:r>
            <a:r>
              <a:rPr lang="vi-VN" altLang="ja-JP" dirty="0"/>
              <a:t>% - </a:t>
            </a:r>
            <a:r>
              <a:rPr lang="en-US" altLang="ja-JP" dirty="0"/>
              <a:t>35</a:t>
            </a:r>
            <a:r>
              <a:rPr lang="vi-VN" altLang="ja-JP" dirty="0"/>
              <a:t>% năng </a:t>
            </a:r>
            <a:r>
              <a:rPr lang="vi-VN" altLang="ja-JP" dirty="0" err="1"/>
              <a:t>lượng</a:t>
            </a:r>
            <a:r>
              <a:rPr lang="vi-VN" altLang="ja-JP" dirty="0"/>
              <a:t> </a:t>
            </a:r>
            <a:r>
              <a:rPr lang="vi-VN" altLang="ja-JP" dirty="0" err="1"/>
              <a:t>khẩu</a:t>
            </a:r>
            <a:r>
              <a:rPr lang="vi-VN" altLang="ja-JP" dirty="0"/>
              <a:t> </a:t>
            </a:r>
            <a:r>
              <a:rPr lang="vi-VN" altLang="ja-JP" dirty="0" err="1"/>
              <a:t>phần</a:t>
            </a:r>
            <a:r>
              <a:rPr lang="vi-VN" altLang="ja-JP" dirty="0"/>
              <a:t>.</a:t>
            </a:r>
            <a:endParaRPr lang="en-US" altLang="ja-JP" dirty="0"/>
          </a:p>
          <a:p>
            <a:pPr>
              <a:buFont typeface="Arial" panose="020B0604020202020204" pitchFamily="34" charset="0"/>
              <a:buNone/>
            </a:pPr>
            <a:r>
              <a:rPr lang="vi-VN" altLang="ja-JP" dirty="0"/>
              <a:t>- </a:t>
            </a:r>
            <a:r>
              <a:rPr lang="vi-VN" altLang="ja-JP" dirty="0" err="1"/>
              <a:t>Chất</a:t>
            </a:r>
            <a:r>
              <a:rPr lang="vi-VN" altLang="ja-JP" dirty="0"/>
              <a:t> </a:t>
            </a:r>
            <a:r>
              <a:rPr lang="vi-VN" altLang="ja-JP" dirty="0" err="1"/>
              <a:t>bột</a:t>
            </a:r>
            <a:r>
              <a:rPr lang="vi-VN" altLang="ja-JP" dirty="0"/>
              <a:t> (</a:t>
            </a:r>
            <a:r>
              <a:rPr lang="vi-VN" altLang="ja-JP" dirty="0" err="1"/>
              <a:t>Glucid</a:t>
            </a:r>
            <a:r>
              <a:rPr lang="vi-VN" altLang="ja-JP" dirty="0"/>
              <a:t>) cung </a:t>
            </a:r>
            <a:r>
              <a:rPr lang="vi-VN" altLang="ja-JP" dirty="0" err="1"/>
              <a:t>cấp</a:t>
            </a:r>
            <a:r>
              <a:rPr lang="vi-VN" altLang="ja-JP" dirty="0"/>
              <a:t> </a:t>
            </a:r>
            <a:r>
              <a:rPr lang="vi-VN" altLang="ja-JP" dirty="0" err="1"/>
              <a:t>khoảng</a:t>
            </a:r>
            <a:r>
              <a:rPr lang="vi-VN" altLang="ja-JP" dirty="0"/>
              <a:t> </a:t>
            </a:r>
            <a:r>
              <a:rPr lang="en-US" altLang="ja-JP" dirty="0"/>
              <a:t>45</a:t>
            </a:r>
            <a:r>
              <a:rPr lang="vi-VN" altLang="ja-JP" dirty="0"/>
              <a:t>% - 5</a:t>
            </a:r>
            <a:r>
              <a:rPr lang="en-US" altLang="ja-JP" dirty="0"/>
              <a:t>2</a:t>
            </a:r>
            <a:r>
              <a:rPr lang="vi-VN" altLang="ja-JP" dirty="0"/>
              <a:t>% năng </a:t>
            </a:r>
            <a:r>
              <a:rPr lang="vi-VN" altLang="ja-JP" dirty="0" err="1"/>
              <a:t>lượng</a:t>
            </a:r>
            <a:r>
              <a:rPr lang="vi-VN" altLang="ja-JP" dirty="0"/>
              <a:t> </a:t>
            </a:r>
            <a:r>
              <a:rPr lang="vi-VN" altLang="ja-JP" dirty="0" err="1"/>
              <a:t>khẩu</a:t>
            </a:r>
            <a:r>
              <a:rPr lang="vi-VN" altLang="ja-JP" dirty="0"/>
              <a:t> </a:t>
            </a:r>
            <a:r>
              <a:rPr lang="vi-VN" altLang="ja-JP" dirty="0" err="1"/>
              <a:t>phần</a:t>
            </a:r>
            <a:r>
              <a:rPr lang="vi-VN" altLang="ja-JP" dirty="0"/>
              <a:t>.</a:t>
            </a:r>
            <a:endParaRPr lang="en-US" altLang="ja-JP" dirty="0"/>
          </a:p>
          <a:p>
            <a:pPr>
              <a:buFont typeface="Arial" panose="020B0604020202020204" pitchFamily="34" charset="0"/>
              <a:buNone/>
            </a:pPr>
            <a:endParaRPr lang="en-US" altLang="ja-JP" dirty="0">
              <a:solidFill>
                <a:schemeClr val="bg1"/>
              </a:solidFill>
            </a:endParaRPr>
          </a:p>
          <a:p>
            <a:pPr lvl="1">
              <a:buFont typeface="Arial" panose="020B0604020202020204" pitchFamily="34" charset="0"/>
              <a:buNone/>
            </a:pPr>
            <a:endParaRPr lang="en-US" altLang="ja-JP" sz="2000" dirty="0">
              <a:latin typeface="Arial" panose="020B0604020202020204" pitchFamily="34" charset="0"/>
              <a:cs typeface="Arial" panose="020B0604020202020204" pitchFamily="34" charset="0"/>
            </a:endParaRPr>
          </a:p>
          <a:p>
            <a:pPr>
              <a:buFont typeface="Arial" panose="020B0604020202020204" pitchFamily="34" charset="0"/>
              <a:buNone/>
            </a:pPr>
            <a:endParaRPr lang="en-US" altLang="ja-JP" sz="2000" i="1" u="sng" dirty="0"/>
          </a:p>
          <a:p>
            <a:pPr>
              <a:buFont typeface="Arial" panose="020B0604020202020204" pitchFamily="34" charset="0"/>
              <a:buNone/>
            </a:pPr>
            <a:endParaRPr lang="en-US" altLang="ja-JP" sz="2000" i="1" u="sng"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3541</TotalTime>
  <Words>5528</Words>
  <Application>Microsoft Office PowerPoint</Application>
  <PresentationFormat>On-screen Show (4:3)</PresentationFormat>
  <Paragraphs>351</Paragraphs>
  <Slides>61</Slides>
  <Notes>6</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 Mục tiêu </vt:lpstr>
      <vt:lpstr> Tài liệu và phương tiện hỗ trợ </vt:lpstr>
      <vt:lpstr>Nội dung của chuyên đề </vt:lpstr>
      <vt:lpstr>Nội dung 1: Làm thế nào để có cơ thể khỏe mạnh, tăng cường miễn dịch phòng dịch bệnh</vt:lpstr>
      <vt:lpstr>NĂNG LƯỢNG VÀ NGUỒN CUNG CẤP NĂNG LƯỢNG</vt:lpstr>
      <vt:lpstr>Slide 7</vt:lpstr>
      <vt:lpstr>Tỉ lệ các chất sinh năng lượng cho trẻ nhà trẻ (18-36 tháng tuổi)</vt:lpstr>
      <vt:lpstr>Tỉ lệ các chất sinh năng lượng cho trẻ mẫu giáo (36-72 tháng tuổi)</vt:lpstr>
      <vt:lpstr>PROTEIN</vt:lpstr>
      <vt:lpstr>Protein</vt:lpstr>
      <vt:lpstr>NGUỒN THỰC PHẨM CUNG CẤP PROTEIN</vt:lpstr>
      <vt:lpstr>LIPID</vt:lpstr>
      <vt:lpstr>Vai trò của chất béo</vt:lpstr>
      <vt:lpstr>NGUỒN THỰC PHẨM CUNG CẤP CHẤT BÉO</vt:lpstr>
      <vt:lpstr>TÌNH HÌNH THIẾU VITAMIN A TiỀN LÂM SÀNG  CỦA TRẺ EM DƯỚI 5 TUỔI (Điều tra của VDD năm 2014-2015)</vt:lpstr>
      <vt:lpstr>Vai trò của Vitamin A</vt:lpstr>
      <vt:lpstr>Vitamin A</vt:lpstr>
      <vt:lpstr>Thực phẩm giầu vitamin A</vt:lpstr>
      <vt:lpstr>Vitamin C</vt:lpstr>
      <vt:lpstr>Nguồn thực phẩm giầu vitamin C</vt:lpstr>
      <vt:lpstr>Vitamin C</vt:lpstr>
      <vt:lpstr> VITAMIN</vt:lpstr>
      <vt:lpstr>TÌNH HÌNH THIẾU VITAMIN D </vt:lpstr>
      <vt:lpstr>VAI TRÒ CỦA VITAMIN D </vt:lpstr>
      <vt:lpstr>Vitamin E</vt:lpstr>
      <vt:lpstr>Selen</vt:lpstr>
      <vt:lpstr>Sắt và kẽm</vt:lpstr>
      <vt:lpstr>TÌNH HÌNH THIẾU MÁU CỦA TRẺ EM DƯỚI 5 TUỔI (Điều tra của VDD năm 2014-2015)</vt:lpstr>
      <vt:lpstr>Slide 30</vt:lpstr>
      <vt:lpstr>Slide 31</vt:lpstr>
      <vt:lpstr>     KHI TRẺ BỊ THIẾU MÁU THIẾU SẮT…</vt:lpstr>
      <vt:lpstr>TÌNH HÌNH THIẾU KẼM CỦA TRẺ EM DƯỚI 5 TUỔI (Điều tra của VDD năm 2014-2015)</vt:lpstr>
      <vt:lpstr>Hậu quả thiếu kẽm</vt:lpstr>
      <vt:lpstr>Nhóm thực phẩm chứa Flavonoid</vt:lpstr>
      <vt:lpstr>Omega 3</vt:lpstr>
      <vt:lpstr>Probiotic</vt:lpstr>
      <vt:lpstr>NGUYÊN TẮC CHO TRẺ ĂN  KHI TRẺ BỊ TIÊU CHẢY</vt:lpstr>
      <vt:lpstr>THỰC ĐƠN CHO TRẺ TIÊU CHẢY</vt:lpstr>
      <vt:lpstr>CHĂM SÓC VÀ CHẾ ĐỘ ĂN CHO  TRẺ BỊ TÁO BÓN</vt:lpstr>
      <vt:lpstr>CHĂM SÓC VÀ CHẾ ĐỘ ĂN CHO  TRẺ BỊ TÁO BÓN </vt:lpstr>
      <vt:lpstr>CHẾ ĐỘ DINH DƯỠNG CHO TRẺ BỊ  VIÊM ĐƯỜNG HÔ HẤP CẤP</vt:lpstr>
      <vt:lpstr>Slide 43</vt:lpstr>
      <vt:lpstr>Slide 44</vt:lpstr>
      <vt:lpstr>Slide 45</vt:lpstr>
      <vt:lpstr>Slide 46</vt:lpstr>
      <vt:lpstr>Slide 47</vt:lpstr>
      <vt:lpstr>ĐƠN VỊ ĂN NGŨ CỐC, KHOAI CỦ VÀ SẢN PHẨM CHẾ BIẾN</vt:lpstr>
      <vt:lpstr>Slide 49</vt:lpstr>
      <vt:lpstr>RAU LÁ, RAU CỦ QUẢ</vt:lpstr>
      <vt:lpstr>Slide 51</vt:lpstr>
      <vt:lpstr>Slide 52</vt:lpstr>
      <vt:lpstr>BỮA PHỤ: KHUYẾN NGHỊ SỬ DỤNG SỮA VÀ CHẾ PHẨM SỮA CHO TRẺ EM</vt:lpstr>
      <vt:lpstr>TẦNG 5: DẦU MỠ</vt:lpstr>
      <vt:lpstr>Slide 55</vt:lpstr>
      <vt:lpstr>TẦNG 6: ĐƯỜNG</vt:lpstr>
      <vt:lpstr>TẦNG 6: MUỐI</vt:lpstr>
      <vt:lpstr>Uống đủ nước</vt:lpstr>
      <vt:lpstr>Tăng cường vận động thể lực hàng ngày</vt:lpstr>
      <vt:lpstr>Hoạt động thể lực</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Hienxinhdep</dc:creator>
  <cp:lastModifiedBy>bk</cp:lastModifiedBy>
  <cp:revision>218</cp:revision>
  <dcterms:created xsi:type="dcterms:W3CDTF">2006-08-16T00:00:00Z</dcterms:created>
  <dcterms:modified xsi:type="dcterms:W3CDTF">2020-08-26T08:57:18Z</dcterms:modified>
</cp:coreProperties>
</file>